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8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59" r:id="rId13"/>
  </p:sldIdLst>
  <p:sldSz cx="18288000" cy="10287000"/>
  <p:notesSz cx="6858000" cy="9144000"/>
  <p:embeddedFontLst>
    <p:embeddedFont>
      <p:font typeface="Roboto" panose="02000000000000000000" pitchFamily="2" charset="0"/>
      <p:regular r:id="rId15"/>
      <p:bold r:id="rId16"/>
      <p:italic r:id="rId17"/>
      <p:boldItalic r:id="rId18"/>
    </p:embeddedFont>
    <p:embeddedFont>
      <p:font typeface="Roboto Condensed" panose="02000000000000000000" pitchFamily="2" charset="0"/>
      <p:regular r:id="rId19"/>
      <p:bold r:id="rId20"/>
      <p:italic r:id="rId21"/>
      <p:boldItalic r:id="rId22"/>
    </p:embeddedFont>
    <p:embeddedFont>
      <p:font typeface="Roboto Condensed Bold" panose="02000000000000000000" pitchFamily="2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99" autoAdjust="0"/>
    <p:restoredTop sz="94362" autoAdjust="0"/>
  </p:normalViewPr>
  <p:slideViewPr>
    <p:cSldViewPr>
      <p:cViewPr varScale="1">
        <p:scale>
          <a:sx n="54" d="100"/>
          <a:sy n="54" d="100"/>
        </p:scale>
        <p:origin x="248" y="13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D9D56-770A-0D41-8071-546D35352F78}" type="datetimeFigureOut">
              <a:rPr lang="en-GB" smtClean="0"/>
              <a:t>29/05/2026</a:t>
            </a:fld>
            <a:endParaRPr lang="en-GB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61F32-DFBE-D946-BB1B-8BF45C181B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103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A61F32-DFBE-D946-BB1B-8BF45C181B3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276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igitalhygieneatsea.eu/" TargetMode="External"/><Relationship Id="rId5" Type="http://schemas.openxmlformats.org/officeDocument/2006/relationships/hyperlink" Target="https://greenportalliance.eu/" TargetMode="External"/><Relationship Id="rId4" Type="http://schemas.openxmlformats.org/officeDocument/2006/relationships/hyperlink" Target="https://sudemar.e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993017" y="2330482"/>
            <a:ext cx="5507663" cy="5507663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 rot="135169">
              <a:off x="655281" y="655281"/>
              <a:ext cx="5039437" cy="5039437"/>
            </a:xfrm>
            <a:custGeom>
              <a:avLst/>
              <a:gdLst/>
              <a:ahLst/>
              <a:cxnLst/>
              <a:rect l="l" t="t" r="r" b="b"/>
              <a:pathLst>
                <a:path w="5039437" h="5039437">
                  <a:moveTo>
                    <a:pt x="2420673" y="1986"/>
                  </a:moveTo>
                  <a:cubicBezTo>
                    <a:pt x="1029828" y="56702"/>
                    <a:pt x="-52729" y="1227921"/>
                    <a:pt x="1986" y="2618765"/>
                  </a:cubicBezTo>
                  <a:cubicBezTo>
                    <a:pt x="56702" y="4009610"/>
                    <a:pt x="1227921" y="5092167"/>
                    <a:pt x="2618765" y="5037451"/>
                  </a:cubicBezTo>
                  <a:cubicBezTo>
                    <a:pt x="4009610" y="4982736"/>
                    <a:pt x="5092167" y="3811517"/>
                    <a:pt x="5037451" y="2420673"/>
                  </a:cubicBezTo>
                  <a:cubicBezTo>
                    <a:pt x="4982736" y="1029828"/>
                    <a:pt x="3811517" y="-52729"/>
                    <a:pt x="2420673" y="1986"/>
                  </a:cubicBezTo>
                  <a:close/>
                </a:path>
              </a:pathLst>
            </a:custGeom>
            <a:blipFill>
              <a:blip r:embed="rId2"/>
              <a:stretch>
                <a:fillRect l="-138001" t="-153832" r="-142963" b="-22237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3670" y="0"/>
                    <a:pt x="0" y="1424940"/>
                    <a:pt x="0" y="3175000"/>
                  </a:cubicBezTo>
                  <a:cubicBezTo>
                    <a:pt x="0" y="4925060"/>
                    <a:pt x="1423670" y="6350000"/>
                    <a:pt x="3175000" y="6350000"/>
                  </a:cubicBezTo>
                  <a:cubicBezTo>
                    <a:pt x="4925060" y="6350000"/>
                    <a:pt x="6350000" y="4926330"/>
                    <a:pt x="6350000" y="3175000"/>
                  </a:cubicBezTo>
                  <a:cubicBezTo>
                    <a:pt x="6350000" y="1424940"/>
                    <a:pt x="4926330" y="0"/>
                    <a:pt x="3175000" y="0"/>
                  </a:cubicBezTo>
                  <a:close/>
                  <a:moveTo>
                    <a:pt x="3175000" y="5833110"/>
                  </a:moveTo>
                  <a:cubicBezTo>
                    <a:pt x="1709420" y="5833110"/>
                    <a:pt x="516890" y="4640580"/>
                    <a:pt x="516890" y="3175000"/>
                  </a:cubicBezTo>
                  <a:cubicBezTo>
                    <a:pt x="516890" y="1709420"/>
                    <a:pt x="1709420" y="516890"/>
                    <a:pt x="3175000" y="516890"/>
                  </a:cubicBezTo>
                  <a:cubicBezTo>
                    <a:pt x="4640580" y="516890"/>
                    <a:pt x="5833110" y="1709420"/>
                    <a:pt x="5833110" y="3175000"/>
                  </a:cubicBezTo>
                  <a:cubicBezTo>
                    <a:pt x="5833110" y="4640580"/>
                    <a:pt x="4640580" y="5833110"/>
                    <a:pt x="3175000" y="5833110"/>
                  </a:cubicBez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" name="Freeform 5"/>
          <p:cNvSpPr/>
          <p:nvPr/>
        </p:nvSpPr>
        <p:spPr>
          <a:xfrm>
            <a:off x="14618779" y="1028700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809349" y="3917122"/>
            <a:ext cx="9173851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35"/>
              </a:lnSpc>
            </a:pPr>
            <a:r>
              <a:rPr lang="en-US" sz="4500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Prof. Dr. MUSTAFA TANER </a:t>
            </a:r>
            <a:r>
              <a:rPr lang="en-US" sz="4500" b="1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ALBAYRAK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09349" y="4719570"/>
            <a:ext cx="8245641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2"/>
              </a:lnSpc>
            </a:pPr>
            <a:r>
              <a:rPr lang="en-US" sz="2905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MARITIME BUSINESS MANAGEMENT DEPARTMENT, FACULTY OF ECONOMICS AND ADMINISTRATIVE SCIENCES, PIRI REIS UNIVERSITY </a:t>
            </a:r>
          </a:p>
          <a:p>
            <a:pPr algn="l">
              <a:lnSpc>
                <a:spcPts val="2992"/>
              </a:lnSpc>
            </a:pPr>
            <a:r>
              <a:rPr lang="en-US" sz="2905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SUDEMAR – SUSTAINABLE DEVELOPMENT OF THE EUROPEAN MARITIME SECTOR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2" name="Freeform 12"/>
          <p:cNvSpPr/>
          <p:nvPr/>
        </p:nvSpPr>
        <p:spPr>
          <a:xfrm rot="-5400000">
            <a:off x="12925298" y="415332"/>
            <a:ext cx="13743" cy="8245641"/>
          </a:xfrm>
          <a:custGeom>
            <a:avLst/>
            <a:gdLst/>
            <a:ahLst/>
            <a:cxnLst/>
            <a:rect l="l" t="t" r="r" b="b"/>
            <a:pathLst>
              <a:path w="13743" h="8245641">
                <a:moveTo>
                  <a:pt x="0" y="0"/>
                </a:moveTo>
                <a:lnTo>
                  <a:pt x="13743" y="0"/>
                </a:lnTo>
                <a:lnTo>
                  <a:pt x="13743" y="8245640"/>
                </a:lnTo>
                <a:lnTo>
                  <a:pt x="0" y="8245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8809349" y="3453571"/>
            <a:ext cx="8245641" cy="339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5"/>
              </a:lnSpc>
            </a:pPr>
            <a:r>
              <a:rPr lang="en-US" sz="2500" b="1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KEYNOTE SPEAKER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09349" y="6962770"/>
            <a:ext cx="8245641" cy="248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54"/>
              </a:lnSpc>
            </a:pPr>
            <a:r>
              <a:rPr lang="en-US" sz="1800" b="1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SECTION I  SHIPPING AND PORTS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09349" y="7230232"/>
            <a:ext cx="8449951" cy="477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54"/>
              </a:lnSpc>
            </a:pPr>
            <a:r>
              <a:rPr lang="en-US" sz="18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INTERNATIONAL COOPERATION DELIVERS TANGIBLE RESULTS</a:t>
            </a:r>
          </a:p>
          <a:p>
            <a:pPr algn="l">
              <a:lnSpc>
                <a:spcPts val="1854"/>
              </a:lnSpc>
            </a:pPr>
            <a:r>
              <a:rPr lang="en-US" sz="18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FOR THE MARITIME INDUSTRY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687104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495300" y="1569309"/>
            <a:ext cx="17297400" cy="1330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854"/>
              </a:lnSpc>
            </a:pPr>
            <a:r>
              <a:rPr lang="en-US" sz="44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INTERNATIONAL COOPERATION DELIVERS TANGIBLE RESULTS</a:t>
            </a:r>
          </a:p>
          <a:p>
            <a:pPr algn="ctr">
              <a:lnSpc>
                <a:spcPts val="1854"/>
              </a:lnSpc>
            </a:pPr>
            <a:endParaRPr lang="en-US" sz="4400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ctr">
              <a:lnSpc>
                <a:spcPts val="1854"/>
              </a:lnSpc>
            </a:pPr>
            <a:endParaRPr lang="en-US" sz="4400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ctr">
              <a:lnSpc>
                <a:spcPts val="1854"/>
              </a:lnSpc>
            </a:pPr>
            <a:endParaRPr lang="en-US" sz="3600" dirty="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ctr">
              <a:lnSpc>
                <a:spcPts val="1854"/>
              </a:lnSpc>
            </a:pPr>
            <a:r>
              <a:rPr lang="en-US" sz="4400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FOR THE MARITIME INDUSTRY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618779" y="1028700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80F3D7FE-9019-376A-2187-C84EA5FE82B1}"/>
              </a:ext>
            </a:extLst>
          </p:cNvPr>
          <p:cNvSpPr txBox="1"/>
          <p:nvPr/>
        </p:nvSpPr>
        <p:spPr>
          <a:xfrm>
            <a:off x="1845339" y="3804512"/>
            <a:ext cx="15018855" cy="736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International cooperation is no longer optional for the maritime sector—</a:t>
            </a:r>
          </a:p>
          <a:p>
            <a:pPr algn="just">
              <a:lnSpc>
                <a:spcPts val="1500"/>
              </a:lnSpc>
            </a:pPr>
            <a:endParaRPr lang="en-GB" sz="3600" b="1" kern="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 is essential</a:t>
            </a:r>
            <a:endParaRPr lang="tr-TR" sz="3600" kern="100" dirty="0">
              <a:solidFill>
                <a:srgbClr val="FFC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34DA6639-E556-BCF6-C0C4-86EAF0EF6AF6}"/>
              </a:ext>
            </a:extLst>
          </p:cNvPr>
          <p:cNvSpPr txBox="1"/>
          <p:nvPr/>
        </p:nvSpPr>
        <p:spPr>
          <a:xfrm>
            <a:off x="1028700" y="4943614"/>
            <a:ext cx="16764000" cy="3227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C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ross-border projects deliver  value beyond the traditional blue economy</a:t>
            </a:r>
            <a:endParaRPr lang="tr-TR" sz="3600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tr-TR" sz="3600" b="1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tr-TR" sz="3600" b="1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tr-TR" sz="3600" b="1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tr-TR" sz="3600" b="1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T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hese initiatives support global frameworks and drive transformation </a:t>
            </a: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across maritime-related sectors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Font typeface="+mj-lt"/>
              <a:buAutoNum type="arabicPeriod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I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nternational cooperation strengthens resilience, accelerates innovation, </a:t>
            </a: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prepares the</a:t>
            </a:r>
            <a:r>
              <a:rPr lang="en-GB" sz="36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sector for future challenges</a:t>
            </a:r>
            <a:r>
              <a:rPr lang="en-GB" sz="14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tr-TR" sz="14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00200" y="1060174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618779" y="1028700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2ACC86E-BCF4-EB67-50AF-3193107FE7B0}"/>
              </a:ext>
            </a:extLst>
          </p:cNvPr>
          <p:cNvSpPr txBox="1"/>
          <p:nvPr/>
        </p:nvSpPr>
        <p:spPr>
          <a:xfrm>
            <a:off x="2438400" y="1227241"/>
            <a:ext cx="9144000" cy="354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Beyond the Traditional Blue Economy</a:t>
            </a:r>
            <a:endParaRPr lang="tr-TR" sz="3600" kern="100" dirty="0">
              <a:solidFill>
                <a:srgbClr val="FFC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D9D6171-E6FA-3609-AE9E-7911CDC1E81A}"/>
              </a:ext>
            </a:extLst>
          </p:cNvPr>
          <p:cNvSpPr txBox="1"/>
          <p:nvPr/>
        </p:nvSpPr>
        <p:spPr>
          <a:xfrm>
            <a:off x="152400" y="3452303"/>
            <a:ext cx="17907000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 blue economy was often understood in relatively narrow  terms: 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fisheries, shipping, ports, shipbuilding, and marine tourism. 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Cooperative maritime projects—designed around sea-basins and shared maritime borders—reach far beyond coastal waters. </a:t>
            </a:r>
          </a:p>
          <a:p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They integrate transport corridors, energy systems, digital infrastructure, environmental protection, workforce development, and regional innovation ecosystems.</a:t>
            </a:r>
            <a:r>
              <a:rPr lang="tr-TR" sz="36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GB" sz="3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038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00200" y="1060174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618779" y="1028700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E2ACC86E-BCF4-EB67-50AF-3193107FE7B0}"/>
              </a:ext>
            </a:extLst>
          </p:cNvPr>
          <p:cNvSpPr txBox="1"/>
          <p:nvPr/>
        </p:nvSpPr>
        <p:spPr>
          <a:xfrm>
            <a:off x="2438400" y="1227241"/>
            <a:ext cx="9144000" cy="354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Beyond the Traditional Blue Economy</a:t>
            </a:r>
            <a:endParaRPr lang="tr-TR" sz="3600" kern="100" dirty="0">
              <a:solidFill>
                <a:srgbClr val="FFC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6A1C578-3872-E671-471D-DD73074C9A34}"/>
              </a:ext>
            </a:extLst>
          </p:cNvPr>
          <p:cNvSpPr txBox="1"/>
          <p:nvPr/>
        </p:nvSpPr>
        <p:spPr>
          <a:xfrm>
            <a:off x="580357" y="2406695"/>
            <a:ext cx="15624942" cy="53533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a result, their impact extends well inland: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Ports become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logistics and energy hubs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 for entire regions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Maritime decarbonization drives innovation in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manufacturing, hydrogen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production, and smart grids</a:t>
            </a: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Marine data and digitalization support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research, climate modelling, and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risk management far beyond the shoreline</a:t>
            </a: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aritime cooperation not only an ocean strategy but also</a:t>
            </a: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comprehensive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socioeconomic development strategy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869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1632" y="861632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012923" y="168409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0A2C9E99-56EE-43C5-0244-6753C0ED506C}"/>
              </a:ext>
            </a:extLst>
          </p:cNvPr>
          <p:cNvSpPr txBox="1"/>
          <p:nvPr/>
        </p:nvSpPr>
        <p:spPr>
          <a:xfrm>
            <a:off x="608052" y="1895333"/>
            <a:ext cx="17018889" cy="6879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 basins—whether the Mediterranean, the Black Sea, the Baltic, the North </a:t>
            </a: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Sea, or beyond</a:t>
            </a: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— share environmental conditions, transport routes, and risk profiles and vulnerabilities</a:t>
            </a: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Cooperative projects rooted in these realities:</a:t>
            </a:r>
          </a:p>
          <a:p>
            <a:pPr algn="just"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200" b="1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Reflect 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local maritime ecosystems, rather than one-size-fits-all approaches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Align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public authorities, industry, research institutions, and civil society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Enable 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trust-building and long-term planning across borders.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tr-TR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Joint maritime spatial planning to balance shipping, offshore energy, fisheries, and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conservation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Cross-border port cooperation to reduce emissions, optimize traffic flows, and enhance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safety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Collaborative monitoring of marine pollution and ecosystem health through shared data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platforms.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B0A4DBE2-50A9-5BD4-CEAB-8852851EB0EB}"/>
              </a:ext>
            </a:extLst>
          </p:cNvPr>
          <p:cNvSpPr txBox="1"/>
          <p:nvPr/>
        </p:nvSpPr>
        <p:spPr>
          <a:xfrm>
            <a:off x="1295400" y="713771"/>
            <a:ext cx="12954000" cy="1121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Sea-Basin Cooperation: </a:t>
            </a:r>
          </a:p>
          <a:p>
            <a:pPr algn="ctr">
              <a:lnSpc>
                <a:spcPts val="1500"/>
              </a:lnSpc>
            </a:pPr>
            <a:endParaRPr lang="en-GB" sz="3600" b="1" kern="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From Shared Challenges to Shared </a:t>
            </a:r>
          </a:p>
          <a:p>
            <a:pPr algn="ctr">
              <a:lnSpc>
                <a:spcPts val="1500"/>
              </a:lnSpc>
            </a:pPr>
            <a:endParaRPr lang="en-GB" sz="3600" b="1" kern="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Solutions</a:t>
            </a:r>
            <a:endParaRPr lang="tr-TR" sz="3600" kern="100" dirty="0">
              <a:solidFill>
                <a:srgbClr val="FFC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26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5800" y="800100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316200" y="266700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13B7AFC4-D698-42A0-FBF8-6364B320B600}"/>
              </a:ext>
            </a:extLst>
          </p:cNvPr>
          <p:cNvSpPr txBox="1"/>
          <p:nvPr/>
        </p:nvSpPr>
        <p:spPr>
          <a:xfrm>
            <a:off x="1828800" y="644001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Supporting Global and UN-Led Initiatives</a:t>
            </a:r>
            <a:r>
              <a:rPr lang="tr-TR" sz="360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GB" sz="360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9BCBAD1D-4F4D-7A25-BF02-3272AAC5CA7C}"/>
              </a:ext>
            </a:extLst>
          </p:cNvPr>
          <p:cNvSpPr txBox="1"/>
          <p:nvPr/>
        </p:nvSpPr>
        <p:spPr>
          <a:xfrm>
            <a:off x="0" y="1884036"/>
            <a:ext cx="17526000" cy="5930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United Nations Sustainable Development Goals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particularly </a:t>
            </a: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SDG 13 (Climate Action), SDG 14 (Life Below Water), and SDG 9 (Industry, </a:t>
            </a: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Innovation and Infrastructure)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The UN Decade of Ocean Science for Sustainable Development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by </a:t>
            </a: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improving marine knowledge, data sharing, and decision-making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algn="just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International Maritime Organization goals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including decarbonization, safety, </a:t>
            </a: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environmental protection</a:t>
            </a: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ts val="1500"/>
              </a:lnSpc>
              <a:buSzPts val="1000"/>
              <a:tabLst>
                <a:tab pos="457200" algn="l"/>
              </a:tabLst>
            </a:pP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makes these projects powerful is that they do not operate in isolation. 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They </a:t>
            </a:r>
            <a:r>
              <a:rPr lang="en-GB" sz="36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bridge global ambition with regional implementation</a:t>
            </a: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turning policy </a:t>
            </a: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endParaRPr lang="en-GB" sz="36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ts val="1500"/>
              </a:lnSpc>
            </a:pPr>
            <a:r>
              <a:rPr lang="en-GB" sz="36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frameworks into operational outcomes.</a:t>
            </a:r>
            <a:endParaRPr lang="tr-TR" sz="36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786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8200" y="678059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468600" y="266700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4C5742D-512C-C2AF-B751-0F705262D82E}"/>
              </a:ext>
            </a:extLst>
          </p:cNvPr>
          <p:cNvSpPr txBox="1"/>
          <p:nvPr/>
        </p:nvSpPr>
        <p:spPr>
          <a:xfrm>
            <a:off x="1172335" y="845127"/>
            <a:ext cx="16936786" cy="7264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2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Driving Transformation Across Maritime-Related Sectors</a:t>
            </a: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maritime sector is undergoing a profound transformation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Decarbonization is no longer a future goal—it is a present obligation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Digitalization is redefining navigation, logistics, and port operations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Workforce skills must evolve as technologies and regulations change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International cooperation accelerates this transformation</a:t>
            </a:r>
            <a:r>
              <a:rPr lang="en-GB" sz="32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hrough joint pilot projects, shared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testbeds, and coordinated investment. Partners can:</a:t>
            </a: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De-risk innovation and scale new technologies faster;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Harmonize standards and procedures, reducing barriers for industry;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Encourage knowledge transfer between advanced and emerging maritime regions</a:t>
            </a: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</a:p>
          <a:p>
            <a:pPr>
              <a:lnSpc>
                <a:spcPts val="1500"/>
              </a:lnSpc>
            </a:pPr>
            <a:r>
              <a:rPr lang="en-GB" sz="32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nnovation thrives where collaboration exists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—and maritime innovation is strongest when it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connects ports, vessels, researchers, energy providers, and regulators across borders.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156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430923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647479" y="0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BAAF493-9118-3D82-3889-6B895269B5A5}"/>
              </a:ext>
            </a:extLst>
          </p:cNvPr>
          <p:cNvSpPr txBox="1"/>
          <p:nvPr/>
        </p:nvSpPr>
        <p:spPr>
          <a:xfrm>
            <a:off x="1248535" y="597990"/>
            <a:ext cx="16705329" cy="8020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Strengthening Resilience in the Face of Climate Change</a:t>
            </a: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28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Climate change represents one of the greatest systemic risks to the maritime sector:</a:t>
            </a:r>
          </a:p>
          <a:p>
            <a:pPr>
              <a:lnSpc>
                <a:spcPts val="1500"/>
              </a:lnSpc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Sea-level rise threatens port infrastructure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Extreme weather disrupts shipping and global logistics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Ocean warming and acidification impact fisheries and coastal communities</a:t>
            </a:r>
            <a:endParaRPr lang="en-GB" sz="28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28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single country, port, or company can address these risks alone</a:t>
            </a: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28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Cross-border maritime projects strengthen resilience by:</a:t>
            </a:r>
          </a:p>
          <a:p>
            <a:pPr>
              <a:lnSpc>
                <a:spcPts val="1500"/>
              </a:lnSpc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Developing joint risk assessments and adaptation strategies;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Sharing early-warning systems and climate data;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Coordinating investments in nature-based solutions, resilient infrastructure, and emergency response </a:t>
            </a:r>
            <a:endParaRPr lang="en-GB" sz="28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28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Maritime sector remains </a:t>
            </a:r>
            <a:r>
              <a:rPr lang="en-GB" sz="28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safe, reliable, and resilient</a:t>
            </a: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—even under </a:t>
            </a:r>
          </a:p>
          <a:p>
            <a:pPr algn="ctr">
              <a:lnSpc>
                <a:spcPts val="1500"/>
              </a:lnSpc>
            </a:pPr>
            <a:endParaRPr lang="en-GB" sz="28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28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increasingly uncertain conditions.</a:t>
            </a:r>
            <a:endParaRPr lang="tr-TR" sz="28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077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28469" y="847024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601396" y="69550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DD2E1D1B-F878-71DD-C878-FC918C571B59}"/>
              </a:ext>
            </a:extLst>
          </p:cNvPr>
          <p:cNvSpPr txBox="1"/>
          <p:nvPr/>
        </p:nvSpPr>
        <p:spPr>
          <a:xfrm>
            <a:off x="1371600" y="885183"/>
            <a:ext cx="17068800" cy="7071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People, Skills, and the Next Generation</a:t>
            </a:r>
          </a:p>
          <a:p>
            <a:pPr>
              <a:lnSpc>
                <a:spcPts val="1500"/>
              </a:lnSpc>
            </a:pPr>
            <a:endParaRPr lang="en-GB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18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tr-TR" sz="3200" kern="10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lang="en-GB" sz="3200" kern="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oo</a:t>
            </a:r>
            <a:r>
              <a:rPr lang="en-GB" sz="3200" kern="0" dirty="0" err="1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peration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 the maritime domain is not only about infrastructure and technology,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                           </a:t>
            </a: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 is about people</a:t>
            </a: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Many successful projects invest heavily in: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Training programs and capacity building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Mobility and exchange of maritime professionals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Engaging young people and future leaders in ocean and maritime careers</a:t>
            </a: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ts val="1500"/>
              </a:lnSpc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human dimension is essential. A sustainable maritime future depends on a workforce</a:t>
            </a:r>
          </a:p>
          <a:p>
            <a:pPr algn="ctr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200" kern="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that is </a:t>
            </a:r>
            <a:r>
              <a:rPr lang="en-GB" sz="3200" b="1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skilled, adaptable, and internationally connected</a:t>
            </a:r>
            <a:r>
              <a:rPr lang="en-GB" sz="3200" kern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tr-TR" sz="3200" kern="100" dirty="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740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3000" y="1181100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508933" y="69491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8FFA7EB7-79B1-7636-30CE-B99C38E8BB26}"/>
              </a:ext>
            </a:extLst>
          </p:cNvPr>
          <p:cNvSpPr txBox="1"/>
          <p:nvPr/>
        </p:nvSpPr>
        <p:spPr>
          <a:xfrm>
            <a:off x="1730390" y="1319308"/>
            <a:ext cx="16419064" cy="6879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GB" sz="3600" b="1" kern="0" dirty="0">
                <a:solidFill>
                  <a:srgbClr val="FFC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Conclusion: Cooperation as a Strategic Asset</a:t>
            </a:r>
          </a:p>
          <a:p>
            <a:pPr>
              <a:lnSpc>
                <a:spcPts val="1500"/>
              </a:lnSpc>
            </a:pPr>
            <a:endParaRPr lang="en-GB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18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18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kern="1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18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b="1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en-GB" sz="3200" b="1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nternational maritime cooperation delivers tangible results</a:t>
            </a: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It delivers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economic value, environmental protection, social cohesion, and strategic resilience.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tr-TR" sz="32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a time of global uncertainty, cooperation in the maritime sector sends a powerful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message: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200" b="1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lang="en-GB" sz="3200" b="1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hared oceans demand shared responsibility</a:t>
            </a: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Innovation grows stronger through partnership. </a:t>
            </a:r>
            <a:r>
              <a:rPr lang="en-GB" sz="32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maritime</a:t>
            </a: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industry, working together, </a:t>
            </a: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r>
              <a:rPr lang="en-GB" sz="3200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can be a driving force for a </a:t>
            </a:r>
            <a:r>
              <a:rPr lang="en-GB" sz="3200" b="1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sustainable and prosperous future</a:t>
            </a:r>
            <a:endParaRPr lang="tr-TR" sz="3200" b="1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ts val="1500"/>
              </a:lnSpc>
            </a:pPr>
            <a:endParaRPr lang="en-GB" sz="3200" b="1" kern="0" dirty="0">
              <a:solidFill>
                <a:schemeClr val="bg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lnSpc>
                <a:spcPts val="1500"/>
              </a:lnSpc>
            </a:pPr>
            <a:r>
              <a:rPr lang="en-GB" sz="3200" b="1" kern="0" dirty="0">
                <a:solidFill>
                  <a:schemeClr val="bg2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Let us continue to invest in cooperation—not as a cost, but as a strategic asset.</a:t>
            </a:r>
            <a:endParaRPr lang="tr-TR" sz="3200" kern="100" dirty="0">
              <a:solidFill>
                <a:schemeClr val="bg2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835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38400" y="1333500"/>
            <a:ext cx="334135" cy="334135"/>
          </a:xfrm>
          <a:custGeom>
            <a:avLst/>
            <a:gdLst/>
            <a:ahLst/>
            <a:cxnLst/>
            <a:rect l="l" t="t" r="r" b="b"/>
            <a:pathLst>
              <a:path w="334135" h="334135">
                <a:moveTo>
                  <a:pt x="0" y="0"/>
                </a:moveTo>
                <a:lnTo>
                  <a:pt x="334135" y="0"/>
                </a:lnTo>
                <a:lnTo>
                  <a:pt x="334135" y="334135"/>
                </a:lnTo>
                <a:lnTo>
                  <a:pt x="0" y="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0" y="8827591"/>
            <a:ext cx="18288000" cy="861418"/>
            <a:chOff x="0" y="0"/>
            <a:chExt cx="2854277" cy="1344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54277" cy="134445"/>
            </a:xfrm>
            <a:custGeom>
              <a:avLst/>
              <a:gdLst/>
              <a:ahLst/>
              <a:cxnLst/>
              <a:rect l="l" t="t" r="r" b="b"/>
              <a:pathLst>
                <a:path w="2854277" h="134445">
                  <a:moveTo>
                    <a:pt x="0" y="0"/>
                  </a:moveTo>
                  <a:lnTo>
                    <a:pt x="2854277" y="0"/>
                  </a:lnTo>
                  <a:lnTo>
                    <a:pt x="2854277" y="134445"/>
                  </a:lnTo>
                  <a:lnTo>
                    <a:pt x="0" y="13444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54277" cy="1725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82701" y="9068752"/>
            <a:ext cx="14122598" cy="4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3533CD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618779" y="1028700"/>
            <a:ext cx="2640521" cy="2223218"/>
          </a:xfrm>
          <a:custGeom>
            <a:avLst/>
            <a:gdLst/>
            <a:ahLst/>
            <a:cxnLst/>
            <a:rect l="l" t="t" r="r" b="b"/>
            <a:pathLst>
              <a:path w="2640521" h="2223218">
                <a:moveTo>
                  <a:pt x="0" y="0"/>
                </a:moveTo>
                <a:lnTo>
                  <a:pt x="2640521" y="0"/>
                </a:lnTo>
                <a:lnTo>
                  <a:pt x="2640521" y="2223218"/>
                </a:lnTo>
                <a:lnTo>
                  <a:pt x="0" y="2223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A16390DD-D070-FB4D-6C49-3E8AD6C05BD7}"/>
              </a:ext>
            </a:extLst>
          </p:cNvPr>
          <p:cNvSpPr txBox="1"/>
          <p:nvPr/>
        </p:nvSpPr>
        <p:spPr>
          <a:xfrm>
            <a:off x="3378101" y="3364635"/>
            <a:ext cx="1490989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b="1" dirty="0">
                <a:solidFill>
                  <a:srgbClr val="FFC000"/>
                </a:solidFill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GB" sz="8800" b="1" dirty="0" err="1">
                <a:solidFill>
                  <a:srgbClr val="FFC000"/>
                </a:solidFill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sudemar.eu</a:t>
            </a:r>
            <a:r>
              <a:rPr lang="en-GB" sz="8800" b="1" dirty="0">
                <a:solidFill>
                  <a:srgbClr val="0000FF"/>
                </a:solidFill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GB" sz="8800" b="1" dirty="0">
              <a:solidFill>
                <a:srgbClr val="FFC000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0B9396A4-2C46-1AE4-F8A9-63F19EE88A25}"/>
              </a:ext>
            </a:extLst>
          </p:cNvPr>
          <p:cNvSpPr txBox="1"/>
          <p:nvPr/>
        </p:nvSpPr>
        <p:spPr>
          <a:xfrm>
            <a:off x="3346433" y="4773727"/>
            <a:ext cx="13258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200" b="1" dirty="0">
                <a:solidFill>
                  <a:srgbClr val="FFC000"/>
                </a:solidFill>
                <a:ea typeface="Roboto" panose="02000000000000000000" pitchFamily="2" charset="0"/>
                <a:cs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https://greenportalliance</a:t>
            </a:r>
            <a:r>
              <a:rPr lang="en-GB" sz="8000" dirty="0">
                <a:solidFill>
                  <a:srgbClr val="0000FF"/>
                </a:solidFill>
                <a:ea typeface="Roboto" panose="02000000000000000000" pitchFamily="2" charset="0"/>
                <a:cs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.eu</a:t>
            </a:r>
            <a:r>
              <a:rPr lang="en-GB" sz="8000" dirty="0">
                <a:solidFill>
                  <a:srgbClr val="0000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GB" sz="8000" dirty="0">
              <a:solidFill>
                <a:srgbClr val="FFC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3DA5F6E-1C4A-93A2-6CDD-9EFBBAAE6673}"/>
              </a:ext>
            </a:extLst>
          </p:cNvPr>
          <p:cNvSpPr txBox="1"/>
          <p:nvPr/>
        </p:nvSpPr>
        <p:spPr>
          <a:xfrm>
            <a:off x="3357319" y="878325"/>
            <a:ext cx="47884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PROJECTS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8804B64-7A66-4109-8D12-0DBC6CCDD0F5}"/>
              </a:ext>
            </a:extLst>
          </p:cNvPr>
          <p:cNvSpPr txBox="1"/>
          <p:nvPr/>
        </p:nvSpPr>
        <p:spPr>
          <a:xfrm>
            <a:off x="3346433" y="6424044"/>
            <a:ext cx="118481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b="1" dirty="0">
                <a:solidFill>
                  <a:srgbClr val="FFC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GB" sz="7200" b="1" dirty="0" err="1">
                <a:solidFill>
                  <a:srgbClr val="FFC0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digitalhygieneatsea</a:t>
            </a:r>
            <a:r>
              <a:rPr lang="en-GB" sz="7200" b="1" dirty="0" err="1">
                <a:solidFill>
                  <a:srgbClr val="0000FF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.eu</a:t>
            </a:r>
            <a:endParaRPr lang="en-GB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818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3533CD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4000" cy="10287000"/>
            <a:chOff x="0" y="0"/>
            <a:chExt cx="1427139" cy="16055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7139" cy="1605531"/>
            </a:xfrm>
            <a:custGeom>
              <a:avLst/>
              <a:gdLst/>
              <a:ahLst/>
              <a:cxnLst/>
              <a:rect l="l" t="t" r="r" b="b"/>
              <a:pathLst>
                <a:path w="1427139" h="1605531">
                  <a:moveTo>
                    <a:pt x="0" y="0"/>
                  </a:moveTo>
                  <a:lnTo>
                    <a:pt x="1427139" y="0"/>
                  </a:lnTo>
                  <a:lnTo>
                    <a:pt x="1427139" y="1605531"/>
                  </a:lnTo>
                  <a:lnTo>
                    <a:pt x="0" y="1605531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27139" cy="16436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642523" y="4642023"/>
            <a:ext cx="1002953" cy="1002953"/>
          </a:xfrm>
          <a:custGeom>
            <a:avLst/>
            <a:gdLst/>
            <a:ahLst/>
            <a:cxnLst/>
            <a:rect l="l" t="t" r="r" b="b"/>
            <a:pathLst>
              <a:path w="1002953" h="1002953">
                <a:moveTo>
                  <a:pt x="0" y="0"/>
                </a:moveTo>
                <a:lnTo>
                  <a:pt x="1002954" y="0"/>
                </a:lnTo>
                <a:lnTo>
                  <a:pt x="1002954" y="1002954"/>
                </a:lnTo>
                <a:lnTo>
                  <a:pt x="0" y="10029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2215783" y="3159655"/>
            <a:ext cx="4712435" cy="3967690"/>
          </a:xfrm>
          <a:custGeom>
            <a:avLst/>
            <a:gdLst/>
            <a:ahLst/>
            <a:cxnLst/>
            <a:rect l="l" t="t" r="r" b="b"/>
            <a:pathLst>
              <a:path w="4712435" h="3967690">
                <a:moveTo>
                  <a:pt x="0" y="0"/>
                </a:moveTo>
                <a:lnTo>
                  <a:pt x="4712434" y="0"/>
                </a:lnTo>
                <a:lnTo>
                  <a:pt x="4712434" y="3967690"/>
                </a:lnTo>
                <a:lnTo>
                  <a:pt x="0" y="39676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9753600" y="5762161"/>
            <a:ext cx="7993645" cy="1051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91"/>
              </a:lnSpc>
            </a:pPr>
            <a:r>
              <a:rPr lang="en-US" sz="3972" dirty="0" err="1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Prof.Dr</a:t>
            </a:r>
            <a:r>
              <a:rPr lang="en-US" sz="3972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. Capt.</a:t>
            </a:r>
          </a:p>
          <a:p>
            <a:pPr algn="ctr">
              <a:lnSpc>
                <a:spcPts val="4091"/>
              </a:lnSpc>
            </a:pPr>
            <a:r>
              <a:rPr lang="en-US" sz="3972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 MUSTAFA TANER </a:t>
            </a:r>
            <a:r>
              <a:rPr lang="en-US" sz="3972" b="1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ALBAYRAK</a:t>
            </a:r>
          </a:p>
        </p:txBody>
      </p:sp>
      <p:sp>
        <p:nvSpPr>
          <p:cNvPr id="8" name="Freeform 8"/>
          <p:cNvSpPr/>
          <p:nvPr/>
        </p:nvSpPr>
        <p:spPr>
          <a:xfrm rot="-5400000">
            <a:off x="13972219" y="4597336"/>
            <a:ext cx="9346" cy="5607795"/>
          </a:xfrm>
          <a:custGeom>
            <a:avLst/>
            <a:gdLst/>
            <a:ahLst/>
            <a:cxnLst/>
            <a:rect l="l" t="t" r="r" b="b"/>
            <a:pathLst>
              <a:path w="9346" h="5607795">
                <a:moveTo>
                  <a:pt x="0" y="0"/>
                </a:moveTo>
                <a:lnTo>
                  <a:pt x="9347" y="0"/>
                </a:lnTo>
                <a:lnTo>
                  <a:pt x="9347" y="5607794"/>
                </a:lnTo>
                <a:lnTo>
                  <a:pt x="0" y="56077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11008914" y="3336599"/>
            <a:ext cx="5856255" cy="1278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31"/>
              </a:lnSpc>
            </a:pPr>
            <a:r>
              <a:rPr lang="en-US" sz="4787" b="1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THANK YOU</a:t>
            </a:r>
          </a:p>
          <a:p>
            <a:pPr algn="ctr">
              <a:lnSpc>
                <a:spcPts val="4931"/>
              </a:lnSpc>
            </a:pPr>
            <a:r>
              <a:rPr lang="en-US" sz="4787" b="1" dirty="0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FOR YOUR ATTENTION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44200" y="7609123"/>
            <a:ext cx="6515100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94"/>
              </a:lnSpc>
            </a:pPr>
            <a:r>
              <a:rPr lang="en-US" sz="2324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MARITIME BUSINESS MANAGEMENT DEPARTMENT, FACULTY OF ECONOMICS AND ADMINISTRATIVE SCIENCES, PIRI REIS UNIVERSITY </a:t>
            </a:r>
          </a:p>
          <a:p>
            <a:pPr algn="ctr">
              <a:lnSpc>
                <a:spcPts val="2394"/>
              </a:lnSpc>
            </a:pPr>
            <a:r>
              <a:rPr lang="en-US" sz="2324" dirty="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SUDEMAR – SUSTAINABLE DEVELOPMENT OF THE EUROPEAN MARITIME SECTOR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68365" y="5273346"/>
            <a:ext cx="5151741" cy="263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3"/>
              </a:lnSpc>
            </a:pPr>
            <a:r>
              <a:rPr lang="en-US" sz="1867" b="1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KEYNOTE SPEAKER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562845" y="2073767"/>
            <a:ext cx="6696455" cy="298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3"/>
              </a:lnSpc>
            </a:pPr>
            <a:r>
              <a:rPr lang="en-US" sz="2139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12th International Maritime Congress, 13-14 May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08914" y="2391615"/>
            <a:ext cx="6128731" cy="27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3"/>
              </a:lnSpc>
            </a:pPr>
            <a:r>
              <a:rPr lang="en-US" sz="1935">
                <a:gradFill>
                  <a:gsLst>
                    <a:gs pos="0">
                      <a:srgbClr val="CDFFD8">
                        <a:alpha val="100000"/>
                      </a:srgbClr>
                    </a:gs>
                    <a:gs pos="100000">
                      <a:srgbClr val="94B9FF">
                        <a:alpha val="100000"/>
                      </a:srgbClr>
                    </a:gs>
                  </a:gsLst>
                  <a:lin ang="0"/>
                </a:gradFill>
                <a:latin typeface="Roboto Condensed"/>
                <a:ea typeface="Roboto Condensed"/>
                <a:cs typeface="Roboto Condensed"/>
                <a:sym typeface="Roboto Condensed"/>
              </a:rPr>
              <a:t>SZCZECIN, POLAND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E2A7F39-BEFC-21D4-785A-5E2F0BC9CEE4}"/>
              </a:ext>
            </a:extLst>
          </p:cNvPr>
          <p:cNvSpPr txBox="1"/>
          <p:nvPr/>
        </p:nvSpPr>
        <p:spPr>
          <a:xfrm>
            <a:off x="12422410" y="9447617"/>
            <a:ext cx="3301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>
                <a:solidFill>
                  <a:srgbClr val="FFC000"/>
                </a:solidFill>
              </a:rPr>
              <a:t>talbayrak@pirireis.edu.tr</a:t>
            </a:r>
            <a:endParaRPr lang="en-GB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1034</Words>
  <Application>Microsoft Office PowerPoint</Application>
  <PresentationFormat>Custom</PresentationFormat>
  <Paragraphs>314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prof. Mustafa Taner Albayrak</dc:title>
  <cp:lastModifiedBy>Taner Albayrak</cp:lastModifiedBy>
  <cp:revision>11</cp:revision>
  <dcterms:created xsi:type="dcterms:W3CDTF">2006-08-16T00:00:00Z</dcterms:created>
  <dcterms:modified xsi:type="dcterms:W3CDTF">2026-05-29T17:15:04Z</dcterms:modified>
  <dc:identifier>DAHGvQ4ppPE</dc:identifier>
</cp:coreProperties>
</file>