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2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embeddedFontLst>
    <p:embeddedFont>
      <p:font typeface="Fraunces" panose="020B0604020202020204" charset="0"/>
      <p:regular r:id="rId25"/>
      <p:bold r:id="rId26"/>
      <p:italic r:id="rId27"/>
      <p:boldItalic r:id="rId28"/>
    </p:embeddedFont>
    <p:embeddedFont>
      <p:font typeface="Fraunces SemiBold" panose="020B0604020202020204" charset="0"/>
      <p:regular r:id="rId29"/>
      <p:bold r:id="rId30"/>
      <p:italic r:id="rId31"/>
      <p:boldItalic r:id="rId32"/>
    </p:embeddedFont>
    <p:embeddedFont>
      <p:font typeface="Montserrat" panose="00000500000000000000" pitchFamily="2" charset="0"/>
      <p:regular r:id="rId33"/>
      <p:bold r:id="rId34"/>
      <p:italic r:id="rId35"/>
      <p:boldItalic r:id="rId36"/>
    </p:embeddedFont>
    <p:embeddedFont>
      <p:font typeface="Poppins" panose="00000500000000000000" pitchFamily="2" charset="0"/>
      <p:regular r:id="rId37"/>
    </p:embeddedFont>
    <p:embeddedFont>
      <p:font typeface="Poppins Light" panose="00000400000000000000" pitchFamily="2" charset="0"/>
      <p:regular r:id="rId38"/>
    </p:embeddedFont>
    <p:embeddedFont>
      <p:font typeface="Source Code Pro" panose="020B0509030403020204" pitchFamily="49" charset="0"/>
      <p:regular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891">
          <p15:clr>
            <a:srgbClr val="747775"/>
          </p15:clr>
        </p15:guide>
        <p15:guide id="2" orient="horz" pos="1488">
          <p15:clr>
            <a:srgbClr val="747775"/>
          </p15:clr>
        </p15:guide>
        <p15:guide id="3" orient="horz" pos="1584">
          <p15:clr>
            <a:srgbClr val="747775"/>
          </p15:clr>
        </p15:guide>
        <p15:guide id="4" orient="horz" pos="1944">
          <p15:clr>
            <a:srgbClr val="747775"/>
          </p15:clr>
        </p15:guide>
        <p15:guide id="5" orient="horz" pos="2016">
          <p15:clr>
            <a:srgbClr val="747775"/>
          </p15:clr>
        </p15:guide>
        <p15:guide id="6" orient="horz" pos="2585">
          <p15:clr>
            <a:srgbClr val="747775"/>
          </p15:clr>
        </p15:guide>
        <p15:guide id="7" orient="horz" pos="2699">
          <p15:clr>
            <a:srgbClr val="747775"/>
          </p15:clr>
        </p15:guide>
        <p15:guide id="8" orient="horz" pos="3096">
          <p15:clr>
            <a:srgbClr val="747775"/>
          </p15:clr>
        </p15:guide>
        <p15:guide id="9" pos="1376">
          <p15:clr>
            <a:srgbClr val="747775"/>
          </p15:clr>
        </p15:guide>
        <p15:guide id="10" pos="558">
          <p15:clr>
            <a:srgbClr val="747775"/>
          </p15:clr>
        </p15:guide>
        <p15:guide id="11" pos="2427">
          <p15:clr>
            <a:srgbClr val="747775"/>
          </p15:clr>
        </p15:guide>
        <p15:guide id="12" pos="3446">
          <p15:clr>
            <a:srgbClr val="747775"/>
          </p15:clr>
        </p15:guide>
        <p15:guide id="13" pos="5520">
          <p15:clr>
            <a:srgbClr val="747775"/>
          </p15:clr>
        </p15:guide>
        <p15:guide id="14" pos="4511">
          <p15:clr>
            <a:srgbClr val="747775"/>
          </p15:clr>
        </p15:guide>
        <p15:guide id="15" orient="horz" pos="3175">
          <p15:clr>
            <a:srgbClr val="747775"/>
          </p15:clr>
        </p15:guide>
        <p15:guide id="16" orient="horz" pos="648">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2" roundtripDataSignature="AMtx7miV1nGU+GkCtD+LBpkg3ugXzrXkc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3161" autoAdjust="0"/>
  </p:normalViewPr>
  <p:slideViewPr>
    <p:cSldViewPr snapToGrid="0">
      <p:cViewPr>
        <p:scale>
          <a:sx n="130" d="100"/>
          <a:sy n="130" d="100"/>
        </p:scale>
        <p:origin x="-62" y="-816"/>
      </p:cViewPr>
      <p:guideLst>
        <p:guide orient="horz" pos="891"/>
        <p:guide orient="horz" pos="1488"/>
        <p:guide orient="horz" pos="1584"/>
        <p:guide orient="horz" pos="1944"/>
        <p:guide orient="horz" pos="2016"/>
        <p:guide orient="horz" pos="2585"/>
        <p:guide orient="horz" pos="2699"/>
        <p:guide orient="horz" pos="3096"/>
        <p:guide pos="1376"/>
        <p:guide pos="558"/>
        <p:guide pos="2427"/>
        <p:guide pos="3446"/>
        <p:guide pos="5520"/>
        <p:guide pos="4511"/>
        <p:guide orient="horz" pos="3175"/>
        <p:guide orient="horz" pos="6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notesMaster" Target="notesMasters/notesMaster1.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 Id="rId30" Type="http://schemas.openxmlformats.org/officeDocument/2006/relationships/font" Target="fonts/font6.fntdata"/><Relationship Id="rId31" Type="http://schemas.openxmlformats.org/officeDocument/2006/relationships/font" Target="fonts/font7.fntdata"/><Relationship Id="rId32" Type="http://schemas.openxmlformats.org/officeDocument/2006/relationships/font" Target="fonts/font8.fntdata"/><Relationship Id="rId33" Type="http://schemas.openxmlformats.org/officeDocument/2006/relationships/font" Target="fonts/font9.fntdata"/><Relationship Id="rId34" Type="http://schemas.openxmlformats.org/officeDocument/2006/relationships/font" Target="fonts/font10.fntdata"/><Relationship Id="rId35" Type="http://schemas.openxmlformats.org/officeDocument/2006/relationships/font" Target="fonts/font11.fntdata"/><Relationship Id="rId36" Type="http://schemas.openxmlformats.org/officeDocument/2006/relationships/font" Target="fonts/font12.fntdata"/><Relationship Id="rId37" Type="http://schemas.openxmlformats.org/officeDocument/2006/relationships/font" Target="fonts/font13.fntdata"/><Relationship Id="rId38" Type="http://schemas.openxmlformats.org/officeDocument/2006/relationships/font" Target="fonts/font14.fntdata"/><Relationship Id="rId39" Type="http://schemas.openxmlformats.org/officeDocument/2006/relationships/font" Target="fonts/font15.fntdata"/><Relationship Id="rId62" Type="http://customschemas.google.com/relationships/presentationmetadata" Target="metadata"/><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1"/>
  <c:style val="2"/>
  <c:chart>
    <c:title>
      <c:tx>
        <c:rich>
          <a:bodyPr/>
          <a:lstStyle/>
          <a:p>
            <a:r>
              <a:rPr lang="en-GB" sz="900" b="1">
                <a:solidFill>
                  <a:srgbClr val="1F2D45"/>
                </a:solidFill>
                <a:latin typeface="Montserrat"/>
              </a:rPr>
              <a:t>Fuel-consumption rate per run (kg/h)</a:t>
            </a:r>
          </a:p>
        </c:rich>
      </c:tx>
      <c:overlay val="0"/>
    </c:title>
    <c:autoTitleDeleted val="0"/>
    <c:plotArea>
      <c:layout/>
      <c:barChart>
        <c:barDir val="col"/>
        <c:grouping val="clustered"/>
        <c:varyColors val="1"/>
        <c:ser>
          <c:idx val="0"/>
          <c:order val="0"/>
          <c:tx>
            <c:strRef>
              <c:f>Sheet1!$B$1</c:f>
              <c:strCache>
                <c:ptCount val="1"/>
                <c:pt idx="0">
                  <c:v>Fuel-consumption rate (kg/h)</c:v>
                </c:pt>
              </c:strCache>
            </c:strRef>
          </c:tx>
          <c:spPr>
            <a:solidFill>
              <a:srgbClr val="A9C4EE"/>
            </a:solidFill>
            <a:ln>
              <a:noFill/>
            </a:ln>
          </c:spPr>
          <c:invertIfNegative val="1"/>
          <c:dPt>
            <c:idx val="0"/>
            <c:invertIfNegative val="1"/>
            <c:bubble3D val="0"/>
            <c:spPr>
              <a:solidFill>
                <a:srgbClr val="2FAE60"/>
              </a:solidFill>
            </c:spPr>
            <c:extLst>
              <c:ext xmlns:c16="http://schemas.microsoft.com/office/drawing/2014/chart" uri="{C3380CC4-5D6E-409C-BE32-E72D297353CC}">
                <c16:uniqueId val="{00000001-06C0-48A8-9636-587702545C35}"/>
              </c:ext>
            </c:extLst>
          </c:dPt>
          <c:dPt>
            <c:idx val="20"/>
            <c:invertIfNegative val="1"/>
            <c:bubble3D val="0"/>
            <c:spPr>
              <a:solidFill>
                <a:srgbClr val="3B77D6"/>
              </a:solidFill>
            </c:spPr>
            <c:extLst>
              <c:ext xmlns:c16="http://schemas.microsoft.com/office/drawing/2014/chart" uri="{C3380CC4-5D6E-409C-BE32-E72D297353CC}">
                <c16:uniqueId val="{00000003-06C0-48A8-9636-587702545C35}"/>
              </c:ext>
            </c:extLst>
          </c:dPt>
          <c:dLbls>
            <c:dLbl>
              <c:idx val="0"/>
              <c:tx>
                <c:rich>
                  <a:bodyPr/>
                  <a:lstStyle/>
                  <a:p>
                    <a:r>
                      <a:rPr lang="en-US" sz="800" b="1">
                        <a:solidFill>
                          <a:srgbClr val="2FAE60"/>
                        </a:solidFill>
                        <a:latin typeface="Montserrat"/>
                      </a:rPr>
                      <a:t>62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6C0-48A8-9636-587702545C35}"/>
                </c:ext>
              </c:extLst>
            </c:dLbl>
            <c:dLbl>
              <c:idx val="20"/>
              <c:tx>
                <c:rich>
                  <a:bodyPr/>
                  <a:lstStyle/>
                  <a:p>
                    <a:r>
                      <a:rPr lang="en-US" sz="800" b="1">
                        <a:solidFill>
                          <a:srgbClr val="3B77D6"/>
                        </a:solidFill>
                        <a:latin typeface="Montserrat"/>
                      </a:rPr>
                      <a:t>221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6C0-48A8-9636-587702545C3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Sheet1!$A$2:$A$22</c:f>
              <c:strCache>
                <c:ptCount val="21"/>
                <c:pt idx="0">
                  <c:v>P8</c:v>
                </c:pt>
                <c:pt idx="1">
                  <c:v>P20</c:v>
                </c:pt>
                <c:pt idx="2">
                  <c:v>P11</c:v>
                </c:pt>
                <c:pt idx="3">
                  <c:v>P13</c:v>
                </c:pt>
                <c:pt idx="4">
                  <c:v>P10</c:v>
                </c:pt>
                <c:pt idx="5">
                  <c:v>P15</c:v>
                </c:pt>
                <c:pt idx="6">
                  <c:v>P6</c:v>
                </c:pt>
                <c:pt idx="7">
                  <c:v>P21</c:v>
                </c:pt>
                <c:pt idx="8">
                  <c:v>P1</c:v>
                </c:pt>
                <c:pt idx="9">
                  <c:v>P9</c:v>
                </c:pt>
                <c:pt idx="10">
                  <c:v>P17</c:v>
                </c:pt>
                <c:pt idx="11">
                  <c:v>P12</c:v>
                </c:pt>
                <c:pt idx="12">
                  <c:v>P2</c:v>
                </c:pt>
                <c:pt idx="13">
                  <c:v>P19</c:v>
                </c:pt>
                <c:pt idx="14">
                  <c:v>P18</c:v>
                </c:pt>
                <c:pt idx="15">
                  <c:v>P16</c:v>
                </c:pt>
                <c:pt idx="16">
                  <c:v>P14</c:v>
                </c:pt>
                <c:pt idx="17">
                  <c:v>P7</c:v>
                </c:pt>
                <c:pt idx="18">
                  <c:v>P3</c:v>
                </c:pt>
                <c:pt idx="19">
                  <c:v>P5</c:v>
                </c:pt>
                <c:pt idx="20">
                  <c:v>P4</c:v>
                </c:pt>
              </c:strCache>
            </c:strRef>
          </c:cat>
          <c:val>
            <c:numRef>
              <c:f>Sheet1!$B$2:$B$22</c:f>
              <c:numCache>
                <c:formatCode>General</c:formatCode>
                <c:ptCount val="21"/>
                <c:pt idx="0">
                  <c:v>61.53</c:v>
                </c:pt>
                <c:pt idx="1">
                  <c:v>65.94</c:v>
                </c:pt>
                <c:pt idx="2">
                  <c:v>72.3</c:v>
                </c:pt>
                <c:pt idx="3">
                  <c:v>76.59</c:v>
                </c:pt>
                <c:pt idx="4">
                  <c:v>77.67</c:v>
                </c:pt>
                <c:pt idx="5">
                  <c:v>94.39</c:v>
                </c:pt>
                <c:pt idx="6">
                  <c:v>100.45</c:v>
                </c:pt>
                <c:pt idx="7">
                  <c:v>115.84</c:v>
                </c:pt>
                <c:pt idx="8">
                  <c:v>124.48</c:v>
                </c:pt>
                <c:pt idx="9">
                  <c:v>127.39</c:v>
                </c:pt>
                <c:pt idx="10">
                  <c:v>132.38</c:v>
                </c:pt>
                <c:pt idx="11">
                  <c:v>133.57</c:v>
                </c:pt>
                <c:pt idx="12">
                  <c:v>134.06</c:v>
                </c:pt>
                <c:pt idx="13">
                  <c:v>138.55000000000001</c:v>
                </c:pt>
                <c:pt idx="14">
                  <c:v>157.65</c:v>
                </c:pt>
                <c:pt idx="15">
                  <c:v>173.48</c:v>
                </c:pt>
                <c:pt idx="16">
                  <c:v>176.41</c:v>
                </c:pt>
                <c:pt idx="17">
                  <c:v>179.8</c:v>
                </c:pt>
                <c:pt idx="18">
                  <c:v>180.45</c:v>
                </c:pt>
                <c:pt idx="19">
                  <c:v>204.18</c:v>
                </c:pt>
                <c:pt idx="20">
                  <c:v>221.26</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4-06C0-48A8-9636-587702545C35}"/>
            </c:ext>
          </c:extLst>
        </c:ser>
        <c:dLbls>
          <c:showLegendKey val="0"/>
          <c:showVal val="0"/>
          <c:showCatName val="0"/>
          <c:showSerName val="0"/>
          <c:showPercent val="0"/>
          <c:showBubbleSize val="0"/>
        </c:dLbls>
        <c:gapWidth val="40"/>
        <c:axId val="-2068027336"/>
        <c:axId val="-2113994440"/>
      </c:barChart>
      <c:catAx>
        <c:axId val="-2068027336"/>
        <c:scaling>
          <c:orientation val="minMax"/>
        </c:scaling>
        <c:delete val="0"/>
        <c:axPos val="b"/>
        <c:numFmt formatCode="General" sourceLinked="0"/>
        <c:majorTickMark val="out"/>
        <c:minorTickMark val="none"/>
        <c:tickLblPos val="none"/>
        <c:spPr>
          <a:ln>
            <a:solidFill>
              <a:srgbClr val="C7D9F5"/>
            </a:solidFill>
          </a:ln>
        </c:spPr>
        <c:crossAx val="-2113994440"/>
        <c:crosses val="autoZero"/>
        <c:auto val="1"/>
        <c:lblAlgn val="ctr"/>
        <c:lblOffset val="100"/>
        <c:noMultiLvlLbl val="0"/>
      </c:catAx>
      <c:valAx>
        <c:axId val="-2113994440"/>
        <c:scaling>
          <c:orientation val="minMax"/>
          <c:max val="250"/>
          <c:min val="0"/>
        </c:scaling>
        <c:delete val="0"/>
        <c:axPos val="l"/>
        <c:majorGridlines>
          <c:spPr>
            <a:ln w="6350">
              <a:solidFill>
                <a:srgbClr val="DDE6F3"/>
              </a:solidFill>
            </a:ln>
          </c:spPr>
        </c:majorGridlines>
        <c:numFmt formatCode="General" sourceLinked="1"/>
        <c:majorTickMark val="out"/>
        <c:minorTickMark val="none"/>
        <c:tickLblPos val="nextTo"/>
        <c:spPr>
          <a:ln>
            <a:noFill/>
          </a:ln>
        </c:spPr>
        <c:txPr>
          <a:bodyPr/>
          <a:lstStyle/>
          <a:p>
            <a:pPr>
              <a:defRPr sz="800"/>
            </a:pPr>
            <a:endParaRPr lang="en-GB"/>
          </a:p>
        </c:txPr>
        <c:crossAx val="-2068027336"/>
        <c:crosses val="autoZero"/>
        <c:crossBetween val="between"/>
        <c:majorUnit val="50"/>
      </c:valAx>
    </c:plotArea>
    <c:plotVisOnly val="1"/>
    <c:dispBlanksAs val="gap"/>
    <c:showDLblsOverMax val="1"/>
  </c:chart>
  <c:txPr>
    <a:bodyPr/>
    <a:lstStyle/>
    <a:p>
      <a:pPr>
        <a:defRPr sz="800">
          <a:solidFill>
            <a:srgbClr val="555555"/>
          </a:solidFill>
          <a:latin typeface="Montserrat"/>
        </a:defRPr>
      </a:pPr>
      <a:endParaRPr lang="en-GB"/>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solidFill>
                <a:srgbClr val="FF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Here is the outline of the presentation.</a:t>
            </a:r>
          </a:p>
          <a:p>
            <a:r>
              <a:rPr lang="en-GB"/>
              <a:t>I will start with the project, its challenges, objectives and partners, and with how the work is organised.</a:t>
            </a:r>
          </a:p>
          <a:p>
            <a:r>
              <a:rPr lang="en-GB"/>
              <a:t>Then I will show how we moved from the needs analysis and best practices to the educational material, and present new evidence on the human factor in fuel consumption from the simulator study carried out in Work Package 5.</a:t>
            </a:r>
          </a:p>
          <a:p>
            <a:r>
              <a:rPr lang="en-GB"/>
              <a:t>I will close with the evaluation framework and the main results.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 name="Google Shape;16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There are three ways to cut energy use and emissions in port services.</a:t>
            </a:r>
          </a:p>
          <a:p>
            <a:r>
              <a:rPr lang="en-GB"/>
              <a:t>Disruptive new technologies such as e-fuels, hydrogen and full electrification are essential, but they take years and require new infrastructure and major investment.</a:t>
            </a:r>
          </a:p>
          <a:p>
            <a:r>
              <a:rPr lang="en-GB"/>
              <a:t>Gradual technical improvements, such as retrofits, hybrid systems and drop-in biofuels like HVO, can bridge the transition.</a:t>
            </a:r>
          </a:p>
          <a:p>
            <a:r>
              <a:rPr lang="en-GB"/>
              <a:t>The third pathway is immediate: changing human behaviour.</a:t>
            </a:r>
          </a:p>
          <a:p>
            <a:r>
              <a:rPr lang="en-GB"/>
              <a:t>With better human-machine interaction, the same vessel can perform the same task with less fuel, without new technology.</a:t>
            </a:r>
          </a:p>
          <a:p>
            <a:r>
              <a:rPr lang="en-GB"/>
              <a:t>This is where GREENPORT focuses: consuming less energy by improving how people operate the vessels we already have.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4" name="Google Shape;22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The results from the towage industry questionnaire, the pilots' survey, and the academic survey demonstrate a strong general awareness of the need to decarbonise and improve environmental standards within the maritime sector.</a:t>
            </a:r>
          </a:p>
          <a:p>
            <a:r>
              <a:rPr lang="en-GB"/>
              <a:t>However, this awareness does not consistently translate into practical daily efforts and behaviours to reduce environmental impact.</a:t>
            </a:r>
          </a:p>
          <a:p>
            <a:r>
              <a:rPr lang="en-GB"/>
              <a:t>Behavioural change is seen as a beneficial tool to enhance sustainability, though motivating learners to adopt these changes poses challenges due to resistance, lack of expertise, and insufficient resources.</a:t>
            </a:r>
          </a:p>
          <a:p>
            <a:r>
              <a:rPr lang="en-GB"/>
              <a:t>In conclusion, while there is a strong sectoral and academic commitment to reducing emissions and improving environmental standards, significant gaps in training, resources, and practical application must be addressed to effectively achieve these goals, while not compromising the overall mission of tugs and pilots, which is safety, security and protection of the environment.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1" name="Google Shape;27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In WP3, coordinated by MAR.TE., the partners identified and validated 17 best practices for sustainable port services, supported by 18 case studies contributed by nine partners.</a:t>
            </a:r>
          </a:p>
          <a:p>
            <a:r>
              <a:rPr lang="en-GB"/>
              <a:t>The practices cover three areas: emission reduction, operational efficiency, and engagement and professional development.</a:t>
            </a:r>
          </a:p>
          <a:p>
            <a:r>
              <a:rPr lang="en-GB"/>
              <a:t>The case studies helped us identify which operational areas require behavioural training and which factors affect emissions, such as weather, tide, the specific features of the port area, the availability of onshore power supply and waiting times.</a:t>
            </a:r>
          </a:p>
          <a:p>
            <a:r>
              <a:rPr lang="en-GB"/>
              <a:t>The resulting training needs, grouped as technical, operational and regulatory, became the evidence base for the curricula developed in WP4.</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6" name="Google Shape;31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Based on these findings, we developed the educational material in WP4.</a:t>
            </a:r>
          </a:p>
          <a:p>
            <a:r>
              <a:rPr lang="en-GB"/>
              <a:t>The process followed four steps: the needs analysis of WP2, the best practices and case studies of WP3, the design of learning outcomes, syllabi and materials, and finally piloting and evaluation in WP5.</a:t>
            </a:r>
          </a:p>
          <a:p>
            <a:r>
              <a:rPr lang="en-GB"/>
              <a:t>All courses are built on the COM-B behavioural model and combine real case studies, simulator practice and blended learning, across three learning streams: higher education, vocational training and train-the-trainer.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7" name="Google Shape;34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GREENPORT delivers its training through three integrated learning streams.</a:t>
            </a:r>
          </a:p>
          <a:p>
            <a:r>
              <a:rPr lang="en-GB"/>
              <a:t>The higher education stream is a 14-week university course of 4 ECTS, in blended format, for future managers, pilots and harbour masters, linking sustainability with navigation, port operations and management.</a:t>
            </a:r>
          </a:p>
          <a:p>
            <a:r>
              <a:rPr lang="en-GB"/>
              <a:t>The vocational stream is an intensive two-day course for practising pilots and tug masters: the first day covers regulations, alternative fuels and energy-saving strategies, the second day is spent on the simulator practising eco-navigation scenarios, followed by debriefing.</a:t>
            </a:r>
          </a:p>
          <a:p>
            <a:r>
              <a:rPr lang="en-GB"/>
              <a:t>The train-the-trainer stream is an online programme that prepares educators to deliver both courses and certifies them on completion.</a:t>
            </a:r>
          </a:p>
          <a:p>
            <a:r>
              <a:rPr lang="en-GB"/>
              <a:t>All three share the same behavioural approach, based on the COM-B model.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1" name="Google Shape;37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1" name="Google Shape;38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To test how much the human factor really matters, the Antwerp Maritime Academy ran a controlled bridge-simulator experiment within Work Package 5 of GREENPORT.</a:t>
            </a:r>
          </a:p>
          <a:p>
            <a:r>
              <a:rPr lang="en-GB"/>
              <a:t>21 participants — tug masters, pilots, dock pilots and other maritime professionals — performed exactly the same task with the same twin-screw harbour tug, the same starting position and the same weather: an approach and port-side mooring in the port of Bodø, lasting about twenty minutes.</a:t>
            </a:r>
          </a:p>
          <a:p>
            <a:r>
              <a:rPr lang="en-GB"/>
              <a:t>They were not asked to save fuel; they simply sailed as they normally would, while the simulator logged commands, RPM, engine power, fuel rate and vessel motion every second.</a:t>
            </a:r>
          </a:p>
          <a:p>
            <a:r>
              <a:rPr lang="en-GB"/>
              <a:t>The result was striking: the most fuel-intensive run consumed fuel at 3.6 times the rate of the best run — 221 versus 62 kilograms per hour, a gap of about 260 percent.</a:t>
            </a:r>
          </a:p>
          <a:p>
            <a:r>
              <a:rPr lang="en-GB"/>
              <a:t>Same vessel, same task, same conditions: the difference comes from how the vessel was handled.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5" name="Google Shape;40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To understand where this difference comes from, the same data were analysed at three levels.</a:t>
            </a:r>
          </a:p>
          <a:p>
            <a:r>
              <a:rPr lang="en-GB"/>
              <a:t>Level 1 is a simple benchmark: each run is compared with the best observed run, giving gaps from zero to 260 percent.</a:t>
            </a:r>
          </a:p>
          <a:p>
            <a:r>
              <a:rPr lang="en-GB"/>
              <a:t>Level 2 looks inside each run: the second-by-second fuel rate is turned into a distribution, and a personal threshold isolates the high-consumption moments.</a:t>
            </a:r>
          </a:p>
          <a:p>
            <a:r>
              <a:rPr lang="en-GB"/>
              <a:t>One participant spent only 5 percent of the manoeuvre above their threshold, another 43 percent, and these moments can be shown on the route for debriefing.</a:t>
            </a:r>
          </a:p>
          <a:p>
            <a:r>
              <a:rPr lang="en-GB"/>
              <a:t>Level 3 compares ordered and actual engine RPM: the least efficient patterns show frequent changes, ahead–astern reversals and new orders given before the engine has responded.</a:t>
            </a:r>
          </a:p>
          <a:p>
            <a:r>
              <a:rPr lang="en-GB"/>
              <a:t>Importantly, there was no clear link with professional background: the spread lies between individuals, not between professions.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5" name="Google Shape;435;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Why does this matter?</a:t>
            </a:r>
          </a:p>
          <a:p>
            <a:r>
              <a:rPr lang="en-GB"/>
              <a:t>Translated into an illustrative scenario, the difference between the highest and the best run is worth 5,540 euros per operating day, or 582,000 euros and 1,290 tonnes of CO2 over 105 operating days.</a:t>
            </a:r>
          </a:p>
          <a:p>
            <a:r>
              <a:rPr lang="en-GB"/>
              <a:t>These are scenario figures, not predictions, but they show the order of magnitude.</a:t>
            </a:r>
          </a:p>
          <a:p>
            <a:r>
              <a:rPr lang="en-GB"/>
              <a:t>The good news is that this lever requires no new fuels and no capital investment: personalised debriefing, simulator training on command timing, and feedback or decision-support tools can be applied today to the existing fleet.</a:t>
            </a:r>
          </a:p>
          <a:p>
            <a:r>
              <a:rPr lang="en-GB"/>
              <a:t>This is exactly the approach behind the GREENPORT training streams.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2" name="Google Shape;462;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The first test showed how much the human factor matters: with the same vessel and the same task, fuel use varies widely from one operator to another.</a:t>
            </a:r>
          </a:p>
          <a:p>
            <a:r>
              <a:rPr lang="en-GB"/>
              <a:t>In the second test, carried out within the VET pilot course, we checked whether training can reduce this gap.</a:t>
            </a:r>
          </a:p>
          <a:p>
            <a:r>
              <a:rPr lang="en-GB"/>
              <a:t>Participants first performed the port entry and berthing in their usual style, without applying eco-navigation principles.</a:t>
            </a:r>
          </a:p>
          <a:p>
            <a:r>
              <a:rPr lang="en-GB"/>
              <a:t>After the training, they repeated the same manoeuvre with careful route planning and optimal energy use.</a:t>
            </a:r>
          </a:p>
          <a:p>
            <a:r>
              <a:rPr lang="en-GB"/>
              <a:t>The vessel, simulator, weather conditions and operational task stayed the same, and no new technology was introduced: only the way the manoeuvre was conducted changed, meaning planning, communication and anticipation.</a:t>
            </a:r>
          </a:p>
          <a:p>
            <a:r>
              <a:rPr lang="en-GB"/>
              <a:t>We compared fuel consumption, CO2, NOx and SO2 emissions and the power profile.</a:t>
            </a:r>
          </a:p>
          <a:p>
            <a:r>
              <a:rPr lang="en-GB"/>
              <a:t>The results are on the next slide.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2" name="Google Shape;49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Participants first executed the port entry and berthing without applying eco-navigation principles.</a:t>
            </a:r>
          </a:p>
          <a:p>
            <a:r>
              <a:rPr lang="en-GB"/>
              <a:t>Participants repeated the same manoeuvre with careful route planning and optimal energy use.</a:t>
            </a:r>
          </a:p>
          <a:p>
            <a:r>
              <a:rPr lang="en-GB"/>
              <a:t>What is particularly interesting is that we did not introduce any new technology between these two scenarios.</a:t>
            </a:r>
          </a:p>
          <a:p>
            <a:r>
              <a:rPr lang="en-GB"/>
              <a:t>The vessel, simulator, weather conditions, and operational task remained essentially the same.</a:t>
            </a:r>
          </a:p>
          <a:p>
            <a:r>
              <a:rPr lang="en-GB"/>
              <a:t>The main difference was planning, communication, anticipation, and the application of eco-navigation principles.</a:t>
            </a:r>
          </a:p>
          <a:p>
            <a:r>
              <a:rPr lang="en-GB"/>
              <a:t>This demonstrates that sustainability improvements are often achievable through operational practice, not only through capital investment.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6" name="Google Shape;506;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6" name="Google Shape;516;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We evaluated the project against four criteria.</a:t>
            </a:r>
          </a:p>
          <a:p>
            <a:r>
              <a:rPr lang="en-GB"/>
              <a:t>Relevance: the training was designed on 172 survey responses from the towage industry, pilots and academia, and on 17 validated best practices.</a:t>
            </a:r>
          </a:p>
          <a:p>
            <a:r>
              <a:rPr lang="en-GB"/>
              <a:t>Effectiveness: in the VET pilot, participants repeated the same manoeuvre after eco-navigation training and used 8.2 percent less fuel, with the same reduction in CO2.</a:t>
            </a:r>
          </a:p>
          <a:p>
            <a:r>
              <a:rPr lang="en-GB"/>
              <a:t>Efficiency: the courses use short formats, a two-day VET course and an online train-the-trainer programme, on existing vessels and simulators, with no new technology.</a:t>
            </a:r>
          </a:p>
          <a:p>
            <a:r>
              <a:rPr lang="en-GB"/>
              <a:t>Sustainability: certified trainers and the e-learning platform allow partners to keep delivering the courses after the project.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6" name="Google Shape;546;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GB"/>
              <a:t>To sum up: 17 validated best practices documented by 18 case studies, three integrated learning streams, a 3.6-times gap in fuel-consumption rate between operators handling the same vessel, and an 8.2 percent reduction in fuel and CO2 after eco-navigation training in the VET pilot.</a:t>
            </a:r>
          </a:p>
          <a:p>
            <a:r>
              <a:rPr lang="en-GB"/>
              <a:t>The take-home message is simple: behavioural change is a decarbonisation lever that ports can use today, with the same vessels and the same tasks, using less fuel.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2" name="Google Shape;572;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3"/>
          <p:cNvSpPr/>
          <p:nvPr/>
        </p:nvSpPr>
        <p:spPr>
          <a:xfrm>
            <a:off x="0" y="0"/>
            <a:ext cx="9144000" cy="3429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23"/>
          <p:cNvSpPr txBox="1">
            <a:spLocks noGrp="1"/>
          </p:cNvSpPr>
          <p:nvPr>
            <p:ph type="subTitle" idx="1"/>
          </p:nvPr>
        </p:nvSpPr>
        <p:spPr>
          <a:xfrm>
            <a:off x="311700" y="3890400"/>
            <a:ext cx="8520600" cy="7062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FF"/>
              </a:buClr>
              <a:buSzPts val="2100"/>
              <a:buFont typeface="Poppins Light"/>
              <a:buNone/>
              <a:defRPr sz="2100">
                <a:solidFill>
                  <a:srgbClr val="FFFFFF"/>
                </a:solidFill>
                <a:latin typeface="Poppins Light"/>
                <a:ea typeface="Poppins Light"/>
                <a:cs typeface="Poppins Light"/>
                <a:sym typeface="Poppins Light"/>
              </a:defRPr>
            </a:lvl1pPr>
            <a:lvl2pPr lvl="1" algn="ctr">
              <a:lnSpc>
                <a:spcPct val="100000"/>
              </a:lnSpc>
              <a:spcBef>
                <a:spcPts val="0"/>
              </a:spcBef>
              <a:spcAft>
                <a:spcPts val="0"/>
              </a:spcAft>
              <a:buClr>
                <a:schemeClr val="accent1"/>
              </a:buClr>
              <a:buSzPts val="2100"/>
              <a:buNone/>
              <a:defRPr sz="2100" b="1">
                <a:solidFill>
                  <a:schemeClr val="accent1"/>
                </a:solidFill>
              </a:defRPr>
            </a:lvl2pPr>
            <a:lvl3pPr lvl="2" algn="ctr">
              <a:lnSpc>
                <a:spcPct val="100000"/>
              </a:lnSpc>
              <a:spcBef>
                <a:spcPts val="0"/>
              </a:spcBef>
              <a:spcAft>
                <a:spcPts val="0"/>
              </a:spcAft>
              <a:buClr>
                <a:schemeClr val="accent1"/>
              </a:buClr>
              <a:buSzPts val="2100"/>
              <a:buNone/>
              <a:defRPr sz="2100" b="1">
                <a:solidFill>
                  <a:schemeClr val="accent1"/>
                </a:solidFill>
              </a:defRPr>
            </a:lvl3pPr>
            <a:lvl4pPr lvl="3" algn="ctr">
              <a:lnSpc>
                <a:spcPct val="100000"/>
              </a:lnSpc>
              <a:spcBef>
                <a:spcPts val="0"/>
              </a:spcBef>
              <a:spcAft>
                <a:spcPts val="0"/>
              </a:spcAft>
              <a:buClr>
                <a:schemeClr val="accent1"/>
              </a:buClr>
              <a:buSzPts val="2100"/>
              <a:buNone/>
              <a:defRPr sz="2100" b="1">
                <a:solidFill>
                  <a:schemeClr val="accent1"/>
                </a:solidFill>
              </a:defRPr>
            </a:lvl4pPr>
            <a:lvl5pPr lvl="4" algn="ctr">
              <a:lnSpc>
                <a:spcPct val="100000"/>
              </a:lnSpc>
              <a:spcBef>
                <a:spcPts val="0"/>
              </a:spcBef>
              <a:spcAft>
                <a:spcPts val="0"/>
              </a:spcAft>
              <a:buClr>
                <a:schemeClr val="accent1"/>
              </a:buClr>
              <a:buSzPts val="2100"/>
              <a:buNone/>
              <a:defRPr sz="2100" b="1">
                <a:solidFill>
                  <a:schemeClr val="accent1"/>
                </a:solidFill>
              </a:defRPr>
            </a:lvl5pPr>
            <a:lvl6pPr lvl="5" algn="ctr">
              <a:lnSpc>
                <a:spcPct val="100000"/>
              </a:lnSpc>
              <a:spcBef>
                <a:spcPts val="0"/>
              </a:spcBef>
              <a:spcAft>
                <a:spcPts val="0"/>
              </a:spcAft>
              <a:buClr>
                <a:schemeClr val="accent1"/>
              </a:buClr>
              <a:buSzPts val="2100"/>
              <a:buNone/>
              <a:defRPr sz="2100" b="1">
                <a:solidFill>
                  <a:schemeClr val="accent1"/>
                </a:solidFill>
              </a:defRPr>
            </a:lvl6pPr>
            <a:lvl7pPr lvl="6" algn="ctr">
              <a:lnSpc>
                <a:spcPct val="100000"/>
              </a:lnSpc>
              <a:spcBef>
                <a:spcPts val="0"/>
              </a:spcBef>
              <a:spcAft>
                <a:spcPts val="0"/>
              </a:spcAft>
              <a:buClr>
                <a:schemeClr val="accent1"/>
              </a:buClr>
              <a:buSzPts val="2100"/>
              <a:buNone/>
              <a:defRPr sz="2100" b="1">
                <a:solidFill>
                  <a:schemeClr val="accent1"/>
                </a:solidFill>
              </a:defRPr>
            </a:lvl7pPr>
            <a:lvl8pPr lvl="7" algn="ctr">
              <a:lnSpc>
                <a:spcPct val="100000"/>
              </a:lnSpc>
              <a:spcBef>
                <a:spcPts val="0"/>
              </a:spcBef>
              <a:spcAft>
                <a:spcPts val="0"/>
              </a:spcAft>
              <a:buClr>
                <a:schemeClr val="accent1"/>
              </a:buClr>
              <a:buSzPts val="2100"/>
              <a:buNone/>
              <a:defRPr sz="2100" b="1">
                <a:solidFill>
                  <a:schemeClr val="accent1"/>
                </a:solidFill>
              </a:defRPr>
            </a:lvl8pPr>
            <a:lvl9pPr lvl="8" algn="ctr">
              <a:lnSpc>
                <a:spcPct val="100000"/>
              </a:lnSpc>
              <a:spcBef>
                <a:spcPts val="0"/>
              </a:spcBef>
              <a:spcAft>
                <a:spcPts val="0"/>
              </a:spcAft>
              <a:buClr>
                <a:schemeClr val="accent1"/>
              </a:buClr>
              <a:buSzPts val="2100"/>
              <a:buNone/>
              <a:defRPr sz="2100" b="1">
                <a:solidFill>
                  <a:schemeClr val="accent1"/>
                </a:solidFill>
              </a:defRPr>
            </a:lvl9pPr>
          </a:lstStyle>
          <a:p>
            <a:endParaRPr/>
          </a:p>
        </p:txBody>
      </p:sp>
      <p:sp>
        <p:nvSpPr>
          <p:cNvPr id="12" name="Google Shape;12;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
        <p:cNvGrpSpPr/>
        <p:nvPr/>
      </p:nvGrpSpPr>
      <p:grpSpPr>
        <a:xfrm>
          <a:off x="0" y="0"/>
          <a:ext cx="0" cy="0"/>
          <a:chOff x="0" y="0"/>
          <a:chExt cx="0" cy="0"/>
        </a:xfrm>
      </p:grpSpPr>
      <p:sp>
        <p:nvSpPr>
          <p:cNvPr id="14" name="Google Shape;14;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29"/>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a:endParaRPr/>
          </a:p>
        </p:txBody>
      </p:sp>
      <p:sp>
        <p:nvSpPr>
          <p:cNvPr id="19" name="Google Shape;19;p29"/>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0" name="Google Shape;20;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30"/>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a:endParaRPr/>
          </a:p>
        </p:txBody>
      </p:sp>
      <p:sp>
        <p:nvSpPr>
          <p:cNvPr id="23" name="Google Shape;23;p30"/>
          <p:cNvSpPr txBox="1">
            <a:spLocks noGrp="1"/>
          </p:cNvSpPr>
          <p:nvPr>
            <p:ph type="body" idx="1"/>
          </p:nvPr>
        </p:nvSpPr>
        <p:spPr>
          <a:xfrm>
            <a:off x="311700" y="1228675"/>
            <a:ext cx="3999900" cy="3340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30"/>
          <p:cNvSpPr txBox="1">
            <a:spLocks noGrp="1"/>
          </p:cNvSpPr>
          <p:nvPr>
            <p:ph type="body" idx="2"/>
          </p:nvPr>
        </p:nvSpPr>
        <p:spPr>
          <a:xfrm>
            <a:off x="4832400" y="1228675"/>
            <a:ext cx="3999900" cy="3340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5" name="Google Shape;25;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6"/>
        <p:cNvGrpSpPr/>
        <p:nvPr/>
      </p:nvGrpSpPr>
      <p:grpSpPr>
        <a:xfrm>
          <a:off x="0" y="0"/>
          <a:ext cx="0" cy="0"/>
          <a:chOff x="0" y="0"/>
          <a:chExt cx="0" cy="0"/>
        </a:xfrm>
      </p:grpSpPr>
      <p:sp>
        <p:nvSpPr>
          <p:cNvPr id="27" name="Google Shape;27;p31"/>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a:endParaRPr/>
          </a:p>
        </p:txBody>
      </p:sp>
      <p:sp>
        <p:nvSpPr>
          <p:cNvPr id="28" name="Google Shape;28;p31"/>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9" name="Google Shape;29;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0"/>
        <p:cNvGrpSpPr/>
        <p:nvPr/>
      </p:nvGrpSpPr>
      <p:grpSpPr>
        <a:xfrm>
          <a:off x="0" y="0"/>
          <a:ext cx="0" cy="0"/>
          <a:chOff x="0" y="0"/>
          <a:chExt cx="0" cy="0"/>
        </a:xfrm>
      </p:grpSpPr>
      <p:sp>
        <p:nvSpPr>
          <p:cNvPr id="31" name="Google Shape;31;p32"/>
          <p:cNvSpPr txBox="1">
            <a:spLocks noGrp="1"/>
          </p:cNvSpPr>
          <p:nvPr>
            <p:ph type="title"/>
          </p:nvPr>
        </p:nvSpPr>
        <p:spPr>
          <a:xfrm>
            <a:off x="490250" y="526350"/>
            <a:ext cx="56187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a:endParaRPr/>
          </a:p>
        </p:txBody>
      </p:sp>
      <p:sp>
        <p:nvSpPr>
          <p:cNvPr id="32" name="Google Shape;32;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3"/>
        <p:cNvGrpSpPr/>
        <p:nvPr/>
      </p:nvGrpSpPr>
      <p:grpSpPr>
        <a:xfrm>
          <a:off x="0" y="0"/>
          <a:ext cx="0" cy="0"/>
          <a:chOff x="0" y="0"/>
          <a:chExt cx="0" cy="0"/>
        </a:xfrm>
      </p:grpSpPr>
      <p:sp>
        <p:nvSpPr>
          <p:cNvPr id="34" name="Google Shape;34;p33"/>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5" name="Google Shape;35;p33"/>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36" name="Google Shape;36;p33"/>
          <p:cNvSpPr txBox="1">
            <a:spLocks noGrp="1"/>
          </p:cNvSpPr>
          <p:nvPr>
            <p:ph type="title"/>
          </p:nvPr>
        </p:nvSpPr>
        <p:spPr>
          <a:xfrm>
            <a:off x="265500" y="1081400"/>
            <a:ext cx="4045200" cy="1710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a:endParaRPr/>
          </a:p>
        </p:txBody>
      </p:sp>
      <p:sp>
        <p:nvSpPr>
          <p:cNvPr id="37" name="Google Shape;37;p33"/>
          <p:cNvSpPr txBox="1">
            <a:spLocks noGrp="1"/>
          </p:cNvSpPr>
          <p:nvPr>
            <p:ph type="subTitle" idx="1"/>
          </p:nvPr>
        </p:nvSpPr>
        <p:spPr>
          <a:xfrm>
            <a:off x="265500" y="2845223"/>
            <a:ext cx="4045200" cy="1345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38" name="Google Shape;38;p33"/>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marL="914400" lvl="1"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2pPr>
            <a:lvl3pPr marL="1371600" lvl="2"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3pPr>
            <a:lvl4pPr marL="1828800" lvl="3"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4pPr>
            <a:lvl5pPr marL="2286000" lvl="4"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5pPr>
            <a:lvl6pPr marL="2743200" lvl="5"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6pPr>
            <a:lvl7pPr marL="3200400" lvl="6"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7pPr>
            <a:lvl8pPr marL="3657600" lvl="7"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8pPr>
            <a:lvl9pPr marL="4114800" lvl="8"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9pPr>
          </a:lstStyle>
          <a:p>
            <a:endParaRPr/>
          </a:p>
        </p:txBody>
      </p:sp>
      <p:sp>
        <p:nvSpPr>
          <p:cNvPr id="39" name="Google Shape;39;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0"/>
        <p:cNvGrpSpPr/>
        <p:nvPr/>
      </p:nvGrpSpPr>
      <p:grpSpPr>
        <a:xfrm>
          <a:off x="0" y="0"/>
          <a:ext cx="0" cy="0"/>
          <a:chOff x="0" y="0"/>
          <a:chExt cx="0" cy="0"/>
        </a:xfrm>
      </p:grpSpPr>
      <p:sp>
        <p:nvSpPr>
          <p:cNvPr id="41" name="Google Shape;41;p34"/>
          <p:cNvSpPr txBox="1">
            <a:spLocks noGrp="1"/>
          </p:cNvSpPr>
          <p:nvPr>
            <p:ph type="body" idx="1"/>
          </p:nvPr>
        </p:nvSpPr>
        <p:spPr>
          <a:xfrm>
            <a:off x="319500" y="4230575"/>
            <a:ext cx="5998800" cy="598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chemeClr val="accent1"/>
              </a:buClr>
              <a:buSzPts val="2400"/>
              <a:buFont typeface="Poppins"/>
              <a:buNone/>
              <a:defRPr sz="2400">
                <a:solidFill>
                  <a:schemeClr val="accent1"/>
                </a:solidFill>
                <a:latin typeface="Poppins"/>
                <a:ea typeface="Poppins"/>
                <a:cs typeface="Poppins"/>
                <a:sym typeface="Poppins"/>
              </a:defRPr>
            </a:lvl1pPr>
          </a:lstStyle>
          <a:p>
            <a:endParaRPr/>
          </a:p>
        </p:txBody>
      </p:sp>
      <p:sp>
        <p:nvSpPr>
          <p:cNvPr id="42" name="Google Shape;42;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3"/>
        <p:cNvGrpSpPr/>
        <p:nvPr/>
      </p:nvGrpSpPr>
      <p:grpSpPr>
        <a:xfrm>
          <a:off x="0" y="0"/>
          <a:ext cx="0" cy="0"/>
          <a:chOff x="0" y="0"/>
          <a:chExt cx="0" cy="0"/>
        </a:xfrm>
      </p:grpSpPr>
      <p:sp>
        <p:nvSpPr>
          <p:cNvPr id="44" name="Google Shape;44;p35"/>
          <p:cNvSpPr txBox="1">
            <a:spLocks noGrp="1"/>
          </p:cNvSpPr>
          <p:nvPr>
            <p:ph type="title" hasCustomPrompt="1"/>
          </p:nvPr>
        </p:nvSpPr>
        <p:spPr>
          <a:xfrm>
            <a:off x="311700" y="1240275"/>
            <a:ext cx="8520600" cy="1981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5" name="Google Shape;45;p35"/>
          <p:cNvSpPr txBox="1">
            <a:spLocks noGrp="1"/>
          </p:cNvSpPr>
          <p:nvPr>
            <p:ph type="body" idx="1"/>
          </p:nvPr>
        </p:nvSpPr>
        <p:spPr>
          <a:xfrm>
            <a:off x="311700" y="33046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marL="914400" lvl="1"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2pPr>
            <a:lvl3pPr marL="1371600" lvl="2"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3pPr>
            <a:lvl4pPr marL="1828800" lvl="3"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4pPr>
            <a:lvl5pPr marL="2286000" lvl="4"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5pPr>
            <a:lvl6pPr marL="2743200" lvl="5"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6pPr>
            <a:lvl7pPr marL="3200400" lvl="6"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7pPr>
            <a:lvl8pPr marL="3657600" lvl="7"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8pPr>
            <a:lvl9pPr marL="4114800" lvl="8"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9pPr>
          </a:lstStyle>
          <a:p>
            <a:endParaRPr/>
          </a:p>
        </p:txBody>
      </p:sp>
      <p:sp>
        <p:nvSpPr>
          <p:cNvPr id="46" name="Google Shape;46;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9"/>
        <p:cNvGrpSpPr/>
        <p:nvPr/>
      </p:nvGrpSpPr>
      <p:grpSpPr>
        <a:xfrm>
          <a:off x="0" y="0"/>
          <a:ext cx="0" cy="0"/>
          <a:chOff x="0" y="0"/>
          <a:chExt cx="0" cy="0"/>
        </a:xfrm>
      </p:grpSpPr>
      <p:sp>
        <p:nvSpPr>
          <p:cNvPr id="50" name="Google Shape;50;p37"/>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a:endParaRPr/>
          </a:p>
        </p:txBody>
      </p:sp>
      <p:sp>
        <p:nvSpPr>
          <p:cNvPr id="51" name="Google Shape;51;p37"/>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52" name="Google Shape;52;p3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3" name="Google Shape;53;p3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4" name="Google Shape;54;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lvl="0" indent="0" algn="r">
              <a:lnSpc>
                <a:spcPct val="100000"/>
              </a:lnSpc>
              <a:spcBef>
                <a:spcPts val="0"/>
              </a:spcBef>
              <a:spcAft>
                <a:spcPts val="0"/>
              </a:spcAft>
              <a:buSzPts val="1000"/>
              <a:buNone/>
              <a:defRPr/>
            </a:lvl1pPr>
            <a:lvl2pPr marL="0" lvl="1" indent="0" algn="r">
              <a:lnSpc>
                <a:spcPct val="100000"/>
              </a:lnSpc>
              <a:spcBef>
                <a:spcPts val="0"/>
              </a:spcBef>
              <a:spcAft>
                <a:spcPts val="0"/>
              </a:spcAft>
              <a:buSzPts val="1000"/>
              <a:buNone/>
              <a:defRPr/>
            </a:lvl2pPr>
            <a:lvl3pPr marL="0" lvl="2" indent="0" algn="r">
              <a:lnSpc>
                <a:spcPct val="100000"/>
              </a:lnSpc>
              <a:spcBef>
                <a:spcPts val="0"/>
              </a:spcBef>
              <a:spcAft>
                <a:spcPts val="0"/>
              </a:spcAft>
              <a:buSzPts val="1000"/>
              <a:buNone/>
              <a:defRPr/>
            </a:lvl3pPr>
            <a:lvl4pPr marL="0" lvl="3" indent="0" algn="r">
              <a:lnSpc>
                <a:spcPct val="100000"/>
              </a:lnSpc>
              <a:spcBef>
                <a:spcPts val="0"/>
              </a:spcBef>
              <a:spcAft>
                <a:spcPts val="0"/>
              </a:spcAft>
              <a:buSzPts val="1000"/>
              <a:buNone/>
              <a:defRPr/>
            </a:lvl4pPr>
            <a:lvl5pPr marL="0" lvl="4" indent="0" algn="r">
              <a:lnSpc>
                <a:spcPct val="100000"/>
              </a:lnSpc>
              <a:spcBef>
                <a:spcPts val="0"/>
              </a:spcBef>
              <a:spcAft>
                <a:spcPts val="0"/>
              </a:spcAft>
              <a:buSzPts val="1000"/>
              <a:buNone/>
              <a:defRPr/>
            </a:lvl5pPr>
            <a:lvl6pPr marL="0" lvl="5" indent="0" algn="r">
              <a:lnSpc>
                <a:spcPct val="100000"/>
              </a:lnSpc>
              <a:spcBef>
                <a:spcPts val="0"/>
              </a:spcBef>
              <a:spcAft>
                <a:spcPts val="0"/>
              </a:spcAft>
              <a:buSzPts val="1000"/>
              <a:buNone/>
              <a:defRPr/>
            </a:lvl6pPr>
            <a:lvl7pPr marL="0" lvl="6" indent="0" algn="r">
              <a:lnSpc>
                <a:spcPct val="100000"/>
              </a:lnSpc>
              <a:spcBef>
                <a:spcPts val="0"/>
              </a:spcBef>
              <a:spcAft>
                <a:spcPts val="0"/>
              </a:spcAft>
              <a:buSzPts val="1000"/>
              <a:buNone/>
              <a:defRPr/>
            </a:lvl7pPr>
            <a:lvl8pPr marL="0" lvl="7" indent="0" algn="r">
              <a:lnSpc>
                <a:spcPct val="100000"/>
              </a:lnSpc>
              <a:spcBef>
                <a:spcPts val="0"/>
              </a:spcBef>
              <a:spcAft>
                <a:spcPts val="0"/>
              </a:spcAft>
              <a:buSzPts val="1000"/>
              <a:buNone/>
              <a:defRPr/>
            </a:lvl8pPr>
            <a:lvl9pPr marL="0" lvl="8" indent="0" algn="r">
              <a:lnSpc>
                <a:spcPct val="100000"/>
              </a:lnSpc>
              <a:spcBef>
                <a:spcPts val="0"/>
              </a:spcBef>
              <a:spcAft>
                <a:spcPts val="0"/>
              </a:spcAft>
              <a:buSzPts val="1000"/>
              <a:buNone/>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1"/>
        <p:cNvGrpSpPr/>
        <p:nvPr/>
      </p:nvGrpSpPr>
      <p:grpSpPr>
        <a:xfrm>
          <a:off x="0" y="0"/>
          <a:ext cx="0" cy="0"/>
          <a:chOff x="0" y="0"/>
          <a:chExt cx="0" cy="0"/>
        </a:xfrm>
      </p:grpSpPr>
      <p:sp>
        <p:nvSpPr>
          <p:cNvPr id="62" name="Google Shape;62;p28"/>
          <p:cNvSpPr/>
          <p:nvPr/>
        </p:nvSpPr>
        <p:spPr>
          <a:xfrm>
            <a:off x="0" y="0"/>
            <a:ext cx="9144000" cy="3429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28"/>
          <p:cNvSpPr txBox="1">
            <a:spLocks noGrp="1"/>
          </p:cNvSpPr>
          <p:nvPr>
            <p:ph type="subTitle" idx="1"/>
          </p:nvPr>
        </p:nvSpPr>
        <p:spPr>
          <a:xfrm>
            <a:off x="311700" y="3890400"/>
            <a:ext cx="8520600" cy="7062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FFFFFF"/>
              </a:buClr>
              <a:buSzPts val="2100"/>
              <a:buFont typeface="Poppins Light"/>
              <a:buNone/>
              <a:defRPr sz="2100">
                <a:solidFill>
                  <a:srgbClr val="FFFFFF"/>
                </a:solidFill>
                <a:latin typeface="Poppins Light"/>
                <a:ea typeface="Poppins Light"/>
                <a:cs typeface="Poppins Light"/>
                <a:sym typeface="Poppins Light"/>
              </a:defRPr>
            </a:lvl1pPr>
            <a:lvl2pPr lvl="1" algn="ctr">
              <a:lnSpc>
                <a:spcPct val="100000"/>
              </a:lnSpc>
              <a:spcBef>
                <a:spcPts val="0"/>
              </a:spcBef>
              <a:spcAft>
                <a:spcPts val="0"/>
              </a:spcAft>
              <a:buClr>
                <a:schemeClr val="accent1"/>
              </a:buClr>
              <a:buSzPts val="2100"/>
              <a:buNone/>
              <a:defRPr sz="2100" b="1">
                <a:solidFill>
                  <a:schemeClr val="accent1"/>
                </a:solidFill>
              </a:defRPr>
            </a:lvl2pPr>
            <a:lvl3pPr lvl="2" algn="ctr">
              <a:lnSpc>
                <a:spcPct val="100000"/>
              </a:lnSpc>
              <a:spcBef>
                <a:spcPts val="0"/>
              </a:spcBef>
              <a:spcAft>
                <a:spcPts val="0"/>
              </a:spcAft>
              <a:buClr>
                <a:schemeClr val="accent1"/>
              </a:buClr>
              <a:buSzPts val="2100"/>
              <a:buNone/>
              <a:defRPr sz="2100" b="1">
                <a:solidFill>
                  <a:schemeClr val="accent1"/>
                </a:solidFill>
              </a:defRPr>
            </a:lvl3pPr>
            <a:lvl4pPr lvl="3" algn="ctr">
              <a:lnSpc>
                <a:spcPct val="100000"/>
              </a:lnSpc>
              <a:spcBef>
                <a:spcPts val="0"/>
              </a:spcBef>
              <a:spcAft>
                <a:spcPts val="0"/>
              </a:spcAft>
              <a:buClr>
                <a:schemeClr val="accent1"/>
              </a:buClr>
              <a:buSzPts val="2100"/>
              <a:buNone/>
              <a:defRPr sz="2100" b="1">
                <a:solidFill>
                  <a:schemeClr val="accent1"/>
                </a:solidFill>
              </a:defRPr>
            </a:lvl4pPr>
            <a:lvl5pPr lvl="4" algn="ctr">
              <a:lnSpc>
                <a:spcPct val="100000"/>
              </a:lnSpc>
              <a:spcBef>
                <a:spcPts val="0"/>
              </a:spcBef>
              <a:spcAft>
                <a:spcPts val="0"/>
              </a:spcAft>
              <a:buClr>
                <a:schemeClr val="accent1"/>
              </a:buClr>
              <a:buSzPts val="2100"/>
              <a:buNone/>
              <a:defRPr sz="2100" b="1">
                <a:solidFill>
                  <a:schemeClr val="accent1"/>
                </a:solidFill>
              </a:defRPr>
            </a:lvl5pPr>
            <a:lvl6pPr lvl="5" algn="ctr">
              <a:lnSpc>
                <a:spcPct val="100000"/>
              </a:lnSpc>
              <a:spcBef>
                <a:spcPts val="0"/>
              </a:spcBef>
              <a:spcAft>
                <a:spcPts val="0"/>
              </a:spcAft>
              <a:buClr>
                <a:schemeClr val="accent1"/>
              </a:buClr>
              <a:buSzPts val="2100"/>
              <a:buNone/>
              <a:defRPr sz="2100" b="1">
                <a:solidFill>
                  <a:schemeClr val="accent1"/>
                </a:solidFill>
              </a:defRPr>
            </a:lvl6pPr>
            <a:lvl7pPr lvl="6" algn="ctr">
              <a:lnSpc>
                <a:spcPct val="100000"/>
              </a:lnSpc>
              <a:spcBef>
                <a:spcPts val="0"/>
              </a:spcBef>
              <a:spcAft>
                <a:spcPts val="0"/>
              </a:spcAft>
              <a:buClr>
                <a:schemeClr val="accent1"/>
              </a:buClr>
              <a:buSzPts val="2100"/>
              <a:buNone/>
              <a:defRPr sz="2100" b="1">
                <a:solidFill>
                  <a:schemeClr val="accent1"/>
                </a:solidFill>
              </a:defRPr>
            </a:lvl7pPr>
            <a:lvl8pPr lvl="7" algn="ctr">
              <a:lnSpc>
                <a:spcPct val="100000"/>
              </a:lnSpc>
              <a:spcBef>
                <a:spcPts val="0"/>
              </a:spcBef>
              <a:spcAft>
                <a:spcPts val="0"/>
              </a:spcAft>
              <a:buClr>
                <a:schemeClr val="accent1"/>
              </a:buClr>
              <a:buSzPts val="2100"/>
              <a:buNone/>
              <a:defRPr sz="2100" b="1">
                <a:solidFill>
                  <a:schemeClr val="accent1"/>
                </a:solidFill>
              </a:defRPr>
            </a:lvl8pPr>
            <a:lvl9pPr lvl="8" algn="ctr">
              <a:lnSpc>
                <a:spcPct val="100000"/>
              </a:lnSpc>
              <a:spcBef>
                <a:spcPts val="0"/>
              </a:spcBef>
              <a:spcAft>
                <a:spcPts val="0"/>
              </a:spcAft>
              <a:buClr>
                <a:schemeClr val="accent1"/>
              </a:buClr>
              <a:buSzPts val="2100"/>
              <a:buNone/>
              <a:defRPr sz="2100" b="1">
                <a:solidFill>
                  <a:schemeClr val="accent1"/>
                </a:solidFill>
              </a:defRPr>
            </a:lvl9pPr>
          </a:lstStyle>
          <a:p>
            <a:endParaRPr/>
          </a:p>
        </p:txBody>
      </p:sp>
      <p:sp>
        <p:nvSpPr>
          <p:cNvPr id="64" name="Google Shape;64;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5"/>
        <p:cNvGrpSpPr/>
        <p:nvPr/>
      </p:nvGrpSpPr>
      <p:grpSpPr>
        <a:xfrm>
          <a:off x="0" y="0"/>
          <a:ext cx="0" cy="0"/>
          <a:chOff x="0" y="0"/>
          <a:chExt cx="0" cy="0"/>
        </a:xfrm>
      </p:grpSpPr>
      <p:sp>
        <p:nvSpPr>
          <p:cNvPr id="66" name="Google Shape;66;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7"/>
        <p:cNvGrpSpPr/>
        <p:nvPr/>
      </p:nvGrpSpPr>
      <p:grpSpPr>
        <a:xfrm>
          <a:off x="0" y="0"/>
          <a:ext cx="0" cy="0"/>
          <a:chOff x="0" y="0"/>
          <a:chExt cx="0" cy="0"/>
        </a:xfrm>
      </p:grpSpPr>
      <p:sp>
        <p:nvSpPr>
          <p:cNvPr id="68" name="Google Shape;68;p39"/>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a:endParaRPr/>
          </a:p>
        </p:txBody>
      </p:sp>
      <p:sp>
        <p:nvSpPr>
          <p:cNvPr id="69" name="Google Shape;69;p39"/>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70" name="Google Shape;70;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1"/>
        <p:cNvGrpSpPr/>
        <p:nvPr/>
      </p:nvGrpSpPr>
      <p:grpSpPr>
        <a:xfrm>
          <a:off x="0" y="0"/>
          <a:ext cx="0" cy="0"/>
          <a:chOff x="0" y="0"/>
          <a:chExt cx="0" cy="0"/>
        </a:xfrm>
      </p:grpSpPr>
      <p:sp>
        <p:nvSpPr>
          <p:cNvPr id="72" name="Google Shape;72;p40"/>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4200"/>
              <a:buNone/>
              <a:defRPr/>
            </a:lvl2pPr>
            <a:lvl3pPr lvl="2" algn="l">
              <a:lnSpc>
                <a:spcPct val="100000"/>
              </a:lnSpc>
              <a:spcBef>
                <a:spcPts val="0"/>
              </a:spcBef>
              <a:spcAft>
                <a:spcPts val="0"/>
              </a:spcAft>
              <a:buSzPts val="4200"/>
              <a:buNone/>
              <a:defRPr/>
            </a:lvl3pPr>
            <a:lvl4pPr lvl="3" algn="l">
              <a:lnSpc>
                <a:spcPct val="100000"/>
              </a:lnSpc>
              <a:spcBef>
                <a:spcPts val="0"/>
              </a:spcBef>
              <a:spcAft>
                <a:spcPts val="0"/>
              </a:spcAft>
              <a:buSzPts val="4200"/>
              <a:buNone/>
              <a:defRPr/>
            </a:lvl4pPr>
            <a:lvl5pPr lvl="4" algn="l">
              <a:lnSpc>
                <a:spcPct val="100000"/>
              </a:lnSpc>
              <a:spcBef>
                <a:spcPts val="0"/>
              </a:spcBef>
              <a:spcAft>
                <a:spcPts val="0"/>
              </a:spcAft>
              <a:buSzPts val="4200"/>
              <a:buNone/>
              <a:defRPr/>
            </a:lvl5pPr>
            <a:lvl6pPr lvl="5" algn="l">
              <a:lnSpc>
                <a:spcPct val="100000"/>
              </a:lnSpc>
              <a:spcBef>
                <a:spcPts val="0"/>
              </a:spcBef>
              <a:spcAft>
                <a:spcPts val="0"/>
              </a:spcAft>
              <a:buSzPts val="4200"/>
              <a:buNone/>
              <a:defRPr/>
            </a:lvl6pPr>
            <a:lvl7pPr lvl="6" algn="l">
              <a:lnSpc>
                <a:spcPct val="100000"/>
              </a:lnSpc>
              <a:spcBef>
                <a:spcPts val="0"/>
              </a:spcBef>
              <a:spcAft>
                <a:spcPts val="0"/>
              </a:spcAft>
              <a:buSzPts val="4200"/>
              <a:buNone/>
              <a:defRPr/>
            </a:lvl7pPr>
            <a:lvl8pPr lvl="7" algn="l">
              <a:lnSpc>
                <a:spcPct val="100000"/>
              </a:lnSpc>
              <a:spcBef>
                <a:spcPts val="0"/>
              </a:spcBef>
              <a:spcAft>
                <a:spcPts val="0"/>
              </a:spcAft>
              <a:buSzPts val="4200"/>
              <a:buNone/>
              <a:defRPr/>
            </a:lvl8pPr>
            <a:lvl9pPr lvl="8" algn="l">
              <a:lnSpc>
                <a:spcPct val="100000"/>
              </a:lnSpc>
              <a:spcBef>
                <a:spcPts val="0"/>
              </a:spcBef>
              <a:spcAft>
                <a:spcPts val="0"/>
              </a:spcAft>
              <a:buSzPts val="4200"/>
              <a:buNone/>
              <a:defRPr/>
            </a:lvl9pPr>
          </a:lstStyle>
          <a:p>
            <a:endParaRPr/>
          </a:p>
        </p:txBody>
      </p:sp>
      <p:sp>
        <p:nvSpPr>
          <p:cNvPr id="73" name="Google Shape;73;p40"/>
          <p:cNvSpPr txBox="1">
            <a:spLocks noGrp="1"/>
          </p:cNvSpPr>
          <p:nvPr>
            <p:ph type="body" idx="1"/>
          </p:nvPr>
        </p:nvSpPr>
        <p:spPr>
          <a:xfrm>
            <a:off x="311700" y="1228675"/>
            <a:ext cx="3999900" cy="3340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4" name="Google Shape;74;p40"/>
          <p:cNvSpPr txBox="1">
            <a:spLocks noGrp="1"/>
          </p:cNvSpPr>
          <p:nvPr>
            <p:ph type="body" idx="2"/>
          </p:nvPr>
        </p:nvSpPr>
        <p:spPr>
          <a:xfrm>
            <a:off x="4832400" y="1228675"/>
            <a:ext cx="3999900" cy="3340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5" name="Google Shape;75;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6"/>
        <p:cNvGrpSpPr/>
        <p:nvPr/>
      </p:nvGrpSpPr>
      <p:grpSpPr>
        <a:xfrm>
          <a:off x="0" y="0"/>
          <a:ext cx="0" cy="0"/>
          <a:chOff x="0" y="0"/>
          <a:chExt cx="0" cy="0"/>
        </a:xfrm>
      </p:grpSpPr>
      <p:sp>
        <p:nvSpPr>
          <p:cNvPr id="77" name="Google Shape;77;p41"/>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3000"/>
              <a:buNone/>
              <a:defRPr sz="3000">
                <a:highlight>
                  <a:schemeClr val="dk1"/>
                </a:highlight>
              </a:defRPr>
            </a:lvl1pPr>
            <a:lvl2pPr lvl="1" algn="l">
              <a:lnSpc>
                <a:spcPct val="100000"/>
              </a:lnSpc>
              <a:spcBef>
                <a:spcPts val="0"/>
              </a:spcBef>
              <a:spcAft>
                <a:spcPts val="0"/>
              </a:spcAft>
              <a:buSzPts val="3000"/>
              <a:buNone/>
              <a:defRPr sz="3000">
                <a:highlight>
                  <a:schemeClr val="dk1"/>
                </a:highlight>
              </a:defRPr>
            </a:lvl2pPr>
            <a:lvl3pPr lvl="2" algn="l">
              <a:lnSpc>
                <a:spcPct val="100000"/>
              </a:lnSpc>
              <a:spcBef>
                <a:spcPts val="0"/>
              </a:spcBef>
              <a:spcAft>
                <a:spcPts val="0"/>
              </a:spcAft>
              <a:buSzPts val="3000"/>
              <a:buNone/>
              <a:defRPr sz="3000">
                <a:highlight>
                  <a:schemeClr val="dk1"/>
                </a:highlight>
              </a:defRPr>
            </a:lvl3pPr>
            <a:lvl4pPr lvl="3" algn="l">
              <a:lnSpc>
                <a:spcPct val="100000"/>
              </a:lnSpc>
              <a:spcBef>
                <a:spcPts val="0"/>
              </a:spcBef>
              <a:spcAft>
                <a:spcPts val="0"/>
              </a:spcAft>
              <a:buSzPts val="3000"/>
              <a:buNone/>
              <a:defRPr sz="3000">
                <a:highlight>
                  <a:schemeClr val="dk1"/>
                </a:highlight>
              </a:defRPr>
            </a:lvl4pPr>
            <a:lvl5pPr lvl="4" algn="l">
              <a:lnSpc>
                <a:spcPct val="100000"/>
              </a:lnSpc>
              <a:spcBef>
                <a:spcPts val="0"/>
              </a:spcBef>
              <a:spcAft>
                <a:spcPts val="0"/>
              </a:spcAft>
              <a:buSzPts val="3000"/>
              <a:buNone/>
              <a:defRPr sz="3000">
                <a:highlight>
                  <a:schemeClr val="dk1"/>
                </a:highlight>
              </a:defRPr>
            </a:lvl5pPr>
            <a:lvl6pPr lvl="5" algn="l">
              <a:lnSpc>
                <a:spcPct val="100000"/>
              </a:lnSpc>
              <a:spcBef>
                <a:spcPts val="0"/>
              </a:spcBef>
              <a:spcAft>
                <a:spcPts val="0"/>
              </a:spcAft>
              <a:buSzPts val="3000"/>
              <a:buNone/>
              <a:defRPr sz="3000">
                <a:highlight>
                  <a:schemeClr val="dk1"/>
                </a:highlight>
              </a:defRPr>
            </a:lvl6pPr>
            <a:lvl7pPr lvl="6" algn="l">
              <a:lnSpc>
                <a:spcPct val="100000"/>
              </a:lnSpc>
              <a:spcBef>
                <a:spcPts val="0"/>
              </a:spcBef>
              <a:spcAft>
                <a:spcPts val="0"/>
              </a:spcAft>
              <a:buSzPts val="3000"/>
              <a:buNone/>
              <a:defRPr sz="3000">
                <a:highlight>
                  <a:schemeClr val="dk1"/>
                </a:highlight>
              </a:defRPr>
            </a:lvl7pPr>
            <a:lvl8pPr lvl="7" algn="l">
              <a:lnSpc>
                <a:spcPct val="100000"/>
              </a:lnSpc>
              <a:spcBef>
                <a:spcPts val="0"/>
              </a:spcBef>
              <a:spcAft>
                <a:spcPts val="0"/>
              </a:spcAft>
              <a:buSzPts val="3000"/>
              <a:buNone/>
              <a:defRPr sz="3000">
                <a:highlight>
                  <a:schemeClr val="dk1"/>
                </a:highlight>
              </a:defRPr>
            </a:lvl8pPr>
            <a:lvl9pPr lvl="8" algn="l">
              <a:lnSpc>
                <a:spcPct val="100000"/>
              </a:lnSpc>
              <a:spcBef>
                <a:spcPts val="0"/>
              </a:spcBef>
              <a:spcAft>
                <a:spcPts val="0"/>
              </a:spcAft>
              <a:buSzPts val="3000"/>
              <a:buNone/>
              <a:defRPr sz="3000">
                <a:highlight>
                  <a:schemeClr val="dk1"/>
                </a:highlight>
              </a:defRPr>
            </a:lvl9pPr>
          </a:lstStyle>
          <a:p>
            <a:endParaRPr/>
          </a:p>
        </p:txBody>
      </p:sp>
      <p:sp>
        <p:nvSpPr>
          <p:cNvPr id="78" name="Google Shape;78;p41"/>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9" name="Google Shape;79;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0"/>
        <p:cNvGrpSpPr/>
        <p:nvPr/>
      </p:nvGrpSpPr>
      <p:grpSpPr>
        <a:xfrm>
          <a:off x="0" y="0"/>
          <a:ext cx="0" cy="0"/>
          <a:chOff x="0" y="0"/>
          <a:chExt cx="0" cy="0"/>
        </a:xfrm>
      </p:grpSpPr>
      <p:sp>
        <p:nvSpPr>
          <p:cNvPr id="81" name="Google Shape;81;p42"/>
          <p:cNvSpPr txBox="1">
            <a:spLocks noGrp="1"/>
          </p:cNvSpPr>
          <p:nvPr>
            <p:ph type="title"/>
          </p:nvPr>
        </p:nvSpPr>
        <p:spPr>
          <a:xfrm>
            <a:off x="490250" y="526350"/>
            <a:ext cx="56187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6000"/>
              <a:buNone/>
              <a:defRPr sz="6000">
                <a:solidFill>
                  <a:schemeClr val="lt1"/>
                </a:solidFill>
              </a:defRPr>
            </a:lvl1pPr>
            <a:lvl2pPr lvl="1" algn="l">
              <a:lnSpc>
                <a:spcPct val="100000"/>
              </a:lnSpc>
              <a:spcBef>
                <a:spcPts val="0"/>
              </a:spcBef>
              <a:spcAft>
                <a:spcPts val="0"/>
              </a:spcAft>
              <a:buClr>
                <a:schemeClr val="lt1"/>
              </a:buClr>
              <a:buSzPts val="6000"/>
              <a:buNone/>
              <a:defRPr sz="6000">
                <a:solidFill>
                  <a:schemeClr val="lt1"/>
                </a:solidFill>
              </a:defRPr>
            </a:lvl2pPr>
            <a:lvl3pPr lvl="2" algn="l">
              <a:lnSpc>
                <a:spcPct val="100000"/>
              </a:lnSpc>
              <a:spcBef>
                <a:spcPts val="0"/>
              </a:spcBef>
              <a:spcAft>
                <a:spcPts val="0"/>
              </a:spcAft>
              <a:buClr>
                <a:schemeClr val="lt1"/>
              </a:buClr>
              <a:buSzPts val="6000"/>
              <a:buNone/>
              <a:defRPr sz="6000">
                <a:solidFill>
                  <a:schemeClr val="lt1"/>
                </a:solidFill>
              </a:defRPr>
            </a:lvl3pPr>
            <a:lvl4pPr lvl="3" algn="l">
              <a:lnSpc>
                <a:spcPct val="100000"/>
              </a:lnSpc>
              <a:spcBef>
                <a:spcPts val="0"/>
              </a:spcBef>
              <a:spcAft>
                <a:spcPts val="0"/>
              </a:spcAft>
              <a:buClr>
                <a:schemeClr val="lt1"/>
              </a:buClr>
              <a:buSzPts val="6000"/>
              <a:buNone/>
              <a:defRPr sz="6000">
                <a:solidFill>
                  <a:schemeClr val="lt1"/>
                </a:solidFill>
              </a:defRPr>
            </a:lvl4pPr>
            <a:lvl5pPr lvl="4" algn="l">
              <a:lnSpc>
                <a:spcPct val="100000"/>
              </a:lnSpc>
              <a:spcBef>
                <a:spcPts val="0"/>
              </a:spcBef>
              <a:spcAft>
                <a:spcPts val="0"/>
              </a:spcAft>
              <a:buClr>
                <a:schemeClr val="lt1"/>
              </a:buClr>
              <a:buSzPts val="6000"/>
              <a:buNone/>
              <a:defRPr sz="6000">
                <a:solidFill>
                  <a:schemeClr val="lt1"/>
                </a:solidFill>
              </a:defRPr>
            </a:lvl5pPr>
            <a:lvl6pPr lvl="5" algn="l">
              <a:lnSpc>
                <a:spcPct val="100000"/>
              </a:lnSpc>
              <a:spcBef>
                <a:spcPts val="0"/>
              </a:spcBef>
              <a:spcAft>
                <a:spcPts val="0"/>
              </a:spcAft>
              <a:buClr>
                <a:schemeClr val="lt1"/>
              </a:buClr>
              <a:buSzPts val="6000"/>
              <a:buNone/>
              <a:defRPr sz="6000">
                <a:solidFill>
                  <a:schemeClr val="lt1"/>
                </a:solidFill>
              </a:defRPr>
            </a:lvl6pPr>
            <a:lvl7pPr lvl="6" algn="l">
              <a:lnSpc>
                <a:spcPct val="100000"/>
              </a:lnSpc>
              <a:spcBef>
                <a:spcPts val="0"/>
              </a:spcBef>
              <a:spcAft>
                <a:spcPts val="0"/>
              </a:spcAft>
              <a:buClr>
                <a:schemeClr val="lt1"/>
              </a:buClr>
              <a:buSzPts val="6000"/>
              <a:buNone/>
              <a:defRPr sz="6000">
                <a:solidFill>
                  <a:schemeClr val="lt1"/>
                </a:solidFill>
              </a:defRPr>
            </a:lvl7pPr>
            <a:lvl8pPr lvl="7" algn="l">
              <a:lnSpc>
                <a:spcPct val="100000"/>
              </a:lnSpc>
              <a:spcBef>
                <a:spcPts val="0"/>
              </a:spcBef>
              <a:spcAft>
                <a:spcPts val="0"/>
              </a:spcAft>
              <a:buClr>
                <a:schemeClr val="lt1"/>
              </a:buClr>
              <a:buSzPts val="6000"/>
              <a:buNone/>
              <a:defRPr sz="6000">
                <a:solidFill>
                  <a:schemeClr val="lt1"/>
                </a:solidFill>
              </a:defRPr>
            </a:lvl8pPr>
            <a:lvl9pPr lvl="8" algn="l">
              <a:lnSpc>
                <a:spcPct val="100000"/>
              </a:lnSpc>
              <a:spcBef>
                <a:spcPts val="0"/>
              </a:spcBef>
              <a:spcAft>
                <a:spcPts val="0"/>
              </a:spcAft>
              <a:buClr>
                <a:schemeClr val="lt1"/>
              </a:buClr>
              <a:buSzPts val="6000"/>
              <a:buNone/>
              <a:defRPr sz="6000">
                <a:solidFill>
                  <a:schemeClr val="lt1"/>
                </a:solidFill>
              </a:defRPr>
            </a:lvl9pPr>
          </a:lstStyle>
          <a:p>
            <a:endParaRPr/>
          </a:p>
        </p:txBody>
      </p:sp>
      <p:sp>
        <p:nvSpPr>
          <p:cNvPr id="82" name="Google Shape;82;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3"/>
        <p:cNvGrpSpPr/>
        <p:nvPr/>
      </p:nvGrpSpPr>
      <p:grpSpPr>
        <a:xfrm>
          <a:off x="0" y="0"/>
          <a:ext cx="0" cy="0"/>
          <a:chOff x="0" y="0"/>
          <a:chExt cx="0" cy="0"/>
        </a:xfrm>
      </p:grpSpPr>
      <p:sp>
        <p:nvSpPr>
          <p:cNvPr id="84" name="Google Shape;84;p43"/>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5" name="Google Shape;85;p43"/>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86" name="Google Shape;86;p43"/>
          <p:cNvSpPr txBox="1">
            <a:spLocks noGrp="1"/>
          </p:cNvSpPr>
          <p:nvPr>
            <p:ph type="title"/>
          </p:nvPr>
        </p:nvSpPr>
        <p:spPr>
          <a:xfrm>
            <a:off x="265500" y="1081400"/>
            <a:ext cx="4045200" cy="1710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a:endParaRPr/>
          </a:p>
        </p:txBody>
      </p:sp>
      <p:sp>
        <p:nvSpPr>
          <p:cNvPr id="87" name="Google Shape;87;p43"/>
          <p:cNvSpPr txBox="1">
            <a:spLocks noGrp="1"/>
          </p:cNvSpPr>
          <p:nvPr>
            <p:ph type="subTitle" idx="1"/>
          </p:nvPr>
        </p:nvSpPr>
        <p:spPr>
          <a:xfrm>
            <a:off x="265500" y="2845223"/>
            <a:ext cx="4045200" cy="1345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88" name="Google Shape;88;p43"/>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accent1"/>
              </a:buClr>
              <a:buSzPts val="1800"/>
              <a:buChar char="●"/>
              <a:defRPr>
                <a:solidFill>
                  <a:schemeClr val="accent1"/>
                </a:solidFill>
                <a:highlight>
                  <a:schemeClr val="lt1"/>
                </a:highlight>
              </a:defRPr>
            </a:lvl1pPr>
            <a:lvl2pPr marL="914400" lvl="1"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2pPr>
            <a:lvl3pPr marL="1371600" lvl="2"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3pPr>
            <a:lvl4pPr marL="1828800" lvl="3"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4pPr>
            <a:lvl5pPr marL="2286000" lvl="4"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5pPr>
            <a:lvl6pPr marL="2743200" lvl="5"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6pPr>
            <a:lvl7pPr marL="3200400" lvl="6"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7pPr>
            <a:lvl8pPr marL="3657600" lvl="7"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8pPr>
            <a:lvl9pPr marL="4114800" lvl="8" indent="-317500" algn="l">
              <a:lnSpc>
                <a:spcPct val="115000"/>
              </a:lnSpc>
              <a:spcBef>
                <a:spcPts val="0"/>
              </a:spcBef>
              <a:spcAft>
                <a:spcPts val="0"/>
              </a:spcAft>
              <a:buClr>
                <a:schemeClr val="accent1"/>
              </a:buClr>
              <a:buSzPts val="1400"/>
              <a:buChar char="■"/>
              <a:defRPr>
                <a:solidFill>
                  <a:schemeClr val="accent1"/>
                </a:solidFill>
                <a:highlight>
                  <a:schemeClr val="lt1"/>
                </a:highlight>
              </a:defRPr>
            </a:lvl9pPr>
          </a:lstStyle>
          <a:p>
            <a:endParaRPr/>
          </a:p>
        </p:txBody>
      </p:sp>
      <p:sp>
        <p:nvSpPr>
          <p:cNvPr id="89" name="Google Shape;89;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0"/>
        <p:cNvGrpSpPr/>
        <p:nvPr/>
      </p:nvGrpSpPr>
      <p:grpSpPr>
        <a:xfrm>
          <a:off x="0" y="0"/>
          <a:ext cx="0" cy="0"/>
          <a:chOff x="0" y="0"/>
          <a:chExt cx="0" cy="0"/>
        </a:xfrm>
      </p:grpSpPr>
      <p:sp>
        <p:nvSpPr>
          <p:cNvPr id="91" name="Google Shape;91;p44"/>
          <p:cNvSpPr txBox="1">
            <a:spLocks noGrp="1"/>
          </p:cNvSpPr>
          <p:nvPr>
            <p:ph type="body" idx="1"/>
          </p:nvPr>
        </p:nvSpPr>
        <p:spPr>
          <a:xfrm>
            <a:off x="319500" y="4230575"/>
            <a:ext cx="5998800" cy="598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chemeClr val="accent1"/>
              </a:buClr>
              <a:buSzPts val="2400"/>
              <a:buFont typeface="Poppins"/>
              <a:buNone/>
              <a:defRPr sz="2400">
                <a:solidFill>
                  <a:schemeClr val="accent1"/>
                </a:solidFill>
                <a:latin typeface="Poppins"/>
                <a:ea typeface="Poppins"/>
                <a:cs typeface="Poppins"/>
                <a:sym typeface="Poppins"/>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92" name="Google Shape;92;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93"/>
        <p:cNvGrpSpPr/>
        <p:nvPr/>
      </p:nvGrpSpPr>
      <p:grpSpPr>
        <a:xfrm>
          <a:off x="0" y="0"/>
          <a:ext cx="0" cy="0"/>
          <a:chOff x="0" y="0"/>
          <a:chExt cx="0" cy="0"/>
        </a:xfrm>
      </p:grpSpPr>
      <p:sp>
        <p:nvSpPr>
          <p:cNvPr id="94" name="Google Shape;94;p45"/>
          <p:cNvSpPr txBox="1">
            <a:spLocks noGrp="1"/>
          </p:cNvSpPr>
          <p:nvPr>
            <p:ph type="title"/>
          </p:nvPr>
        </p:nvSpPr>
        <p:spPr>
          <a:xfrm>
            <a:off x="311700" y="1240275"/>
            <a:ext cx="8520600" cy="1981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12000"/>
              <a:buNone/>
              <a:defRPr sz="12000">
                <a:solidFill>
                  <a:schemeClr val="lt1"/>
                </a:solidFill>
                <a:highlight>
                  <a:schemeClr val="accent1"/>
                </a:highlight>
              </a:defRPr>
            </a:lvl1pPr>
            <a:lvl2pPr lvl="1" algn="ctr">
              <a:lnSpc>
                <a:spcPct val="100000"/>
              </a:lnSpc>
              <a:spcBef>
                <a:spcPts val="0"/>
              </a:spcBef>
              <a:spcAft>
                <a:spcPts val="0"/>
              </a:spcAft>
              <a:buClr>
                <a:schemeClr val="lt1"/>
              </a:buClr>
              <a:buSzPts val="12000"/>
              <a:buNone/>
              <a:defRPr sz="12000">
                <a:solidFill>
                  <a:schemeClr val="lt1"/>
                </a:solidFill>
                <a:highlight>
                  <a:schemeClr val="accent1"/>
                </a:highlight>
              </a:defRPr>
            </a:lvl2pPr>
            <a:lvl3pPr lvl="2" algn="ctr">
              <a:lnSpc>
                <a:spcPct val="100000"/>
              </a:lnSpc>
              <a:spcBef>
                <a:spcPts val="0"/>
              </a:spcBef>
              <a:spcAft>
                <a:spcPts val="0"/>
              </a:spcAft>
              <a:buClr>
                <a:schemeClr val="lt1"/>
              </a:buClr>
              <a:buSzPts val="12000"/>
              <a:buNone/>
              <a:defRPr sz="12000">
                <a:solidFill>
                  <a:schemeClr val="lt1"/>
                </a:solidFill>
                <a:highlight>
                  <a:schemeClr val="accent1"/>
                </a:highlight>
              </a:defRPr>
            </a:lvl3pPr>
            <a:lvl4pPr lvl="3" algn="ctr">
              <a:lnSpc>
                <a:spcPct val="100000"/>
              </a:lnSpc>
              <a:spcBef>
                <a:spcPts val="0"/>
              </a:spcBef>
              <a:spcAft>
                <a:spcPts val="0"/>
              </a:spcAft>
              <a:buClr>
                <a:schemeClr val="lt1"/>
              </a:buClr>
              <a:buSzPts val="12000"/>
              <a:buNone/>
              <a:defRPr sz="12000">
                <a:solidFill>
                  <a:schemeClr val="lt1"/>
                </a:solidFill>
                <a:highlight>
                  <a:schemeClr val="accent1"/>
                </a:highlight>
              </a:defRPr>
            </a:lvl4pPr>
            <a:lvl5pPr lvl="4" algn="ctr">
              <a:lnSpc>
                <a:spcPct val="100000"/>
              </a:lnSpc>
              <a:spcBef>
                <a:spcPts val="0"/>
              </a:spcBef>
              <a:spcAft>
                <a:spcPts val="0"/>
              </a:spcAft>
              <a:buClr>
                <a:schemeClr val="lt1"/>
              </a:buClr>
              <a:buSzPts val="12000"/>
              <a:buNone/>
              <a:defRPr sz="12000">
                <a:solidFill>
                  <a:schemeClr val="lt1"/>
                </a:solidFill>
                <a:highlight>
                  <a:schemeClr val="accent1"/>
                </a:highlight>
              </a:defRPr>
            </a:lvl5pPr>
            <a:lvl6pPr lvl="5" algn="ctr">
              <a:lnSpc>
                <a:spcPct val="100000"/>
              </a:lnSpc>
              <a:spcBef>
                <a:spcPts val="0"/>
              </a:spcBef>
              <a:spcAft>
                <a:spcPts val="0"/>
              </a:spcAft>
              <a:buClr>
                <a:schemeClr val="lt1"/>
              </a:buClr>
              <a:buSzPts val="12000"/>
              <a:buNone/>
              <a:defRPr sz="12000">
                <a:solidFill>
                  <a:schemeClr val="lt1"/>
                </a:solidFill>
                <a:highlight>
                  <a:schemeClr val="accent1"/>
                </a:highlight>
              </a:defRPr>
            </a:lvl6pPr>
            <a:lvl7pPr lvl="6" algn="ctr">
              <a:lnSpc>
                <a:spcPct val="100000"/>
              </a:lnSpc>
              <a:spcBef>
                <a:spcPts val="0"/>
              </a:spcBef>
              <a:spcAft>
                <a:spcPts val="0"/>
              </a:spcAft>
              <a:buClr>
                <a:schemeClr val="lt1"/>
              </a:buClr>
              <a:buSzPts val="12000"/>
              <a:buNone/>
              <a:defRPr sz="12000">
                <a:solidFill>
                  <a:schemeClr val="lt1"/>
                </a:solidFill>
                <a:highlight>
                  <a:schemeClr val="accent1"/>
                </a:highlight>
              </a:defRPr>
            </a:lvl7pPr>
            <a:lvl8pPr lvl="7" algn="ctr">
              <a:lnSpc>
                <a:spcPct val="100000"/>
              </a:lnSpc>
              <a:spcBef>
                <a:spcPts val="0"/>
              </a:spcBef>
              <a:spcAft>
                <a:spcPts val="0"/>
              </a:spcAft>
              <a:buClr>
                <a:schemeClr val="lt1"/>
              </a:buClr>
              <a:buSzPts val="12000"/>
              <a:buNone/>
              <a:defRPr sz="12000">
                <a:solidFill>
                  <a:schemeClr val="lt1"/>
                </a:solidFill>
                <a:highlight>
                  <a:schemeClr val="accent1"/>
                </a:highlight>
              </a:defRPr>
            </a:lvl8pPr>
            <a:lvl9pPr lvl="8" algn="ctr">
              <a:lnSpc>
                <a:spcPct val="100000"/>
              </a:lnSpc>
              <a:spcBef>
                <a:spcPts val="0"/>
              </a:spcBef>
              <a:spcAft>
                <a:spcPts val="0"/>
              </a:spcAft>
              <a:buClr>
                <a:schemeClr val="lt1"/>
              </a:buClr>
              <a:buSzPts val="12000"/>
              <a:buNone/>
              <a:defRPr sz="12000">
                <a:solidFill>
                  <a:schemeClr val="lt1"/>
                </a:solidFill>
                <a:highlight>
                  <a:schemeClr val="accent1"/>
                </a:highlight>
              </a:defRPr>
            </a:lvl9pPr>
          </a:lstStyle>
          <a:p>
            <a:endParaRPr/>
          </a:p>
        </p:txBody>
      </p:sp>
      <p:sp>
        <p:nvSpPr>
          <p:cNvPr id="95" name="Google Shape;95;p45"/>
          <p:cNvSpPr txBox="1">
            <a:spLocks noGrp="1"/>
          </p:cNvSpPr>
          <p:nvPr>
            <p:ph type="body" idx="1"/>
          </p:nvPr>
        </p:nvSpPr>
        <p:spPr>
          <a:xfrm>
            <a:off x="311700" y="33046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Clr>
                <a:schemeClr val="accent1"/>
              </a:buClr>
              <a:buSzPts val="1800"/>
              <a:buChar char="●"/>
              <a:defRPr>
                <a:solidFill>
                  <a:schemeClr val="accent1"/>
                </a:solidFill>
                <a:highlight>
                  <a:schemeClr val="dk1"/>
                </a:highlight>
              </a:defRPr>
            </a:lvl1pPr>
            <a:lvl2pPr marL="914400" lvl="1"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2pPr>
            <a:lvl3pPr marL="1371600" lvl="2"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3pPr>
            <a:lvl4pPr marL="1828800" lvl="3"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4pPr>
            <a:lvl5pPr marL="2286000" lvl="4"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5pPr>
            <a:lvl6pPr marL="2743200" lvl="5"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6pPr>
            <a:lvl7pPr marL="3200400" lvl="6"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7pPr>
            <a:lvl8pPr marL="3657600" lvl="7"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8pPr>
            <a:lvl9pPr marL="4114800" lvl="8" indent="-317500" algn="ctr">
              <a:lnSpc>
                <a:spcPct val="115000"/>
              </a:lnSpc>
              <a:spcBef>
                <a:spcPts val="0"/>
              </a:spcBef>
              <a:spcAft>
                <a:spcPts val="0"/>
              </a:spcAft>
              <a:buClr>
                <a:schemeClr val="accent1"/>
              </a:buClr>
              <a:buSzPts val="1400"/>
              <a:buChar char="■"/>
              <a:defRPr>
                <a:solidFill>
                  <a:schemeClr val="accent1"/>
                </a:solidFill>
                <a:highlight>
                  <a:schemeClr val="dk1"/>
                </a:highlight>
              </a:defRPr>
            </a:lvl9pPr>
          </a:lstStyle>
          <a:p>
            <a:endParaRPr/>
          </a:p>
        </p:txBody>
      </p:sp>
      <p:sp>
        <p:nvSpPr>
          <p:cNvPr id="96" name="Google Shape;96;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 Id="rId1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each-day">
    <p:bg>
      <p:bgPr>
        <a:solidFill>
          <a:srgbClr val="3B77D6"/>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accent1"/>
              </a:buClr>
              <a:buSzPts val="2200"/>
              <a:buFont typeface="Poppins"/>
              <a:buNone/>
              <a:defRPr sz="2200" b="0" i="0" u="none" strike="noStrike" cap="none">
                <a:solidFill>
                  <a:schemeClr val="accent1"/>
                </a:solidFill>
                <a:latin typeface="Poppins"/>
                <a:ea typeface="Poppins"/>
                <a:cs typeface="Poppins"/>
                <a:sym typeface="Poppins"/>
              </a:defRPr>
            </a:lvl1pPr>
            <a:lvl2pPr marR="0" lvl="1"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2pPr>
            <a:lvl3pPr marR="0" lvl="2"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3pPr>
            <a:lvl4pPr marR="0" lvl="3"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4pPr>
            <a:lvl5pPr marR="0" lvl="4"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5pPr>
            <a:lvl6pPr marR="0" lvl="5"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6pPr>
            <a:lvl7pPr marR="0" lvl="6"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7pPr>
            <a:lvl8pPr marR="0" lvl="7"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8pPr>
            <a:lvl9pPr marR="0" lvl="8"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9pPr>
          </a:lstStyle>
          <a:p>
            <a:endParaRPr/>
          </a:p>
        </p:txBody>
      </p:sp>
      <p:sp>
        <p:nvSpPr>
          <p:cNvPr id="7" name="Google Shape;7;p22"/>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Poppins Light"/>
              <a:buChar char="●"/>
              <a:defRPr sz="1800" b="0" i="0" u="none" strike="noStrike" cap="none">
                <a:solidFill>
                  <a:schemeClr val="dk2"/>
                </a:solidFill>
                <a:latin typeface="Poppins Light"/>
                <a:ea typeface="Poppins Light"/>
                <a:cs typeface="Poppins Light"/>
                <a:sym typeface="Poppins Light"/>
              </a:defRPr>
            </a:lvl1pPr>
            <a:lvl2pPr marL="914400" marR="0" lvl="1" indent="-317500" algn="l" rtl="0">
              <a:lnSpc>
                <a:spcPct val="115000"/>
              </a:lnSpc>
              <a:spcBef>
                <a:spcPts val="0"/>
              </a:spcBef>
              <a:spcAft>
                <a:spcPts val="0"/>
              </a:spcAft>
              <a:buClr>
                <a:schemeClr val="dk2"/>
              </a:buClr>
              <a:buSzPts val="1400"/>
              <a:buFont typeface="Poppins Light"/>
              <a:buChar char="○"/>
              <a:defRPr sz="1400" b="0" i="0" u="none" strike="noStrike" cap="none">
                <a:solidFill>
                  <a:schemeClr val="dk2"/>
                </a:solidFill>
                <a:latin typeface="Poppins Light"/>
                <a:ea typeface="Poppins Light"/>
                <a:cs typeface="Poppins Light"/>
                <a:sym typeface="Poppins Light"/>
              </a:defRPr>
            </a:lvl2pPr>
            <a:lvl3pPr marL="1371600" marR="0" lvl="2"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3pPr>
            <a:lvl4pPr marL="1828800" marR="0" lvl="3"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4pPr>
            <a:lvl5pPr marL="2286000" marR="0" lvl="4"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5pPr>
            <a:lvl6pPr marL="2743200" marR="0" lvl="5"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6pPr>
            <a:lvl7pPr marL="3200400" marR="0" lvl="6"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7pPr>
            <a:lvl8pPr marL="3657600" marR="0" lvl="7"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8pPr>
            <a:lvl9pPr marL="4114800" marR="0" lvl="8"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9pPr>
          </a:lstStyle>
          <a:p>
            <a:endParaRPr/>
          </a:p>
        </p:txBody>
      </p:sp>
      <p:sp>
        <p:nvSpPr>
          <p:cNvPr id="8" name="Google Shape;8;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B77D6"/>
        </a:solidFill>
        <a:effectLst/>
      </p:bgPr>
    </p:bg>
    <p:spTree>
      <p:nvGrpSpPr>
        <p:cNvPr id="1" name="Shape 55"/>
        <p:cNvGrpSpPr/>
        <p:nvPr/>
      </p:nvGrpSpPr>
      <p:grpSpPr>
        <a:xfrm>
          <a:off x="0" y="0"/>
          <a:ext cx="0" cy="0"/>
          <a:chOff x="0" y="0"/>
          <a:chExt cx="0" cy="0"/>
        </a:xfrm>
      </p:grpSpPr>
      <p:sp>
        <p:nvSpPr>
          <p:cNvPr id="56" name="Google Shape;56;p26"/>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accent1"/>
              </a:buClr>
              <a:buSzPts val="2200"/>
              <a:buFont typeface="Poppins"/>
              <a:buNone/>
              <a:defRPr sz="2200" b="0" i="0" u="none" strike="noStrike" cap="none">
                <a:solidFill>
                  <a:schemeClr val="accent1"/>
                </a:solidFill>
                <a:latin typeface="Poppins"/>
                <a:ea typeface="Poppins"/>
                <a:cs typeface="Poppins"/>
                <a:sym typeface="Poppins"/>
              </a:defRPr>
            </a:lvl1pPr>
            <a:lvl2pPr marR="0" lvl="1"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2pPr>
            <a:lvl3pPr marR="0" lvl="2"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3pPr>
            <a:lvl4pPr marR="0" lvl="3"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4pPr>
            <a:lvl5pPr marR="0" lvl="4"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5pPr>
            <a:lvl6pPr marR="0" lvl="5"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6pPr>
            <a:lvl7pPr marR="0" lvl="6"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7pPr>
            <a:lvl8pPr marR="0" lvl="7"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8pPr>
            <a:lvl9pPr marR="0" lvl="8" algn="l" rtl="0">
              <a:lnSpc>
                <a:spcPct val="100000"/>
              </a:lnSpc>
              <a:spcBef>
                <a:spcPts val="0"/>
              </a:spcBef>
              <a:spcAft>
                <a:spcPts val="0"/>
              </a:spcAft>
              <a:buClr>
                <a:schemeClr val="accent1"/>
              </a:buClr>
              <a:buSzPts val="4200"/>
              <a:buFont typeface="Amatic SC"/>
              <a:buNone/>
              <a:defRPr sz="4200" b="1" i="0" u="none" strike="noStrike" cap="none">
                <a:solidFill>
                  <a:schemeClr val="accent1"/>
                </a:solidFill>
                <a:latin typeface="Amatic SC"/>
                <a:ea typeface="Amatic SC"/>
                <a:cs typeface="Amatic SC"/>
                <a:sym typeface="Amatic SC"/>
              </a:defRPr>
            </a:lvl9pPr>
          </a:lstStyle>
          <a:p>
            <a:endParaRPr/>
          </a:p>
        </p:txBody>
      </p:sp>
      <p:sp>
        <p:nvSpPr>
          <p:cNvPr id="57" name="Google Shape;57;p26"/>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Poppins Light"/>
              <a:buChar char="●"/>
              <a:defRPr sz="1800" b="0" i="0" u="none" strike="noStrike" cap="none">
                <a:solidFill>
                  <a:schemeClr val="dk2"/>
                </a:solidFill>
                <a:latin typeface="Poppins Light"/>
                <a:ea typeface="Poppins Light"/>
                <a:cs typeface="Poppins Light"/>
                <a:sym typeface="Poppins Light"/>
              </a:defRPr>
            </a:lvl1pPr>
            <a:lvl2pPr marL="914400" marR="0" lvl="1" indent="-317500" algn="l" rtl="0">
              <a:lnSpc>
                <a:spcPct val="115000"/>
              </a:lnSpc>
              <a:spcBef>
                <a:spcPts val="0"/>
              </a:spcBef>
              <a:spcAft>
                <a:spcPts val="0"/>
              </a:spcAft>
              <a:buClr>
                <a:schemeClr val="dk2"/>
              </a:buClr>
              <a:buSzPts val="1400"/>
              <a:buFont typeface="Poppins Light"/>
              <a:buChar char="○"/>
              <a:defRPr sz="1400" b="0" i="0" u="none" strike="noStrike" cap="none">
                <a:solidFill>
                  <a:schemeClr val="dk2"/>
                </a:solidFill>
                <a:latin typeface="Poppins Light"/>
                <a:ea typeface="Poppins Light"/>
                <a:cs typeface="Poppins Light"/>
                <a:sym typeface="Poppins Light"/>
              </a:defRPr>
            </a:lvl2pPr>
            <a:lvl3pPr marL="1371600" marR="0" lvl="2"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3pPr>
            <a:lvl4pPr marL="1828800" marR="0" lvl="3"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4pPr>
            <a:lvl5pPr marL="2286000" marR="0" lvl="4"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5pPr>
            <a:lvl6pPr marL="2743200" marR="0" lvl="5"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6pPr>
            <a:lvl7pPr marL="3200400" marR="0" lvl="6"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7pPr>
            <a:lvl8pPr marL="3657600" marR="0" lvl="7"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8pPr>
            <a:lvl9pPr marL="4114800" marR="0" lvl="8" indent="-317500" algn="l" rtl="0">
              <a:lnSpc>
                <a:spcPct val="115000"/>
              </a:lnSpc>
              <a:spcBef>
                <a:spcPts val="0"/>
              </a:spcBef>
              <a:spcAft>
                <a:spcPts val="0"/>
              </a:spcAft>
              <a:buClr>
                <a:schemeClr val="dk2"/>
              </a:buClr>
              <a:buSzPts val="1400"/>
              <a:buFont typeface="Poppins ExtraLight"/>
              <a:buChar char="■"/>
              <a:defRPr sz="1400" b="0" i="0" u="none" strike="noStrike" cap="none">
                <a:solidFill>
                  <a:schemeClr val="dk2"/>
                </a:solidFill>
                <a:latin typeface="Poppins ExtraLight"/>
                <a:ea typeface="Poppins ExtraLight"/>
                <a:cs typeface="Poppins ExtraLight"/>
                <a:sym typeface="Poppins ExtraLight"/>
              </a:defRPr>
            </a:lvl9pPr>
          </a:lstStyle>
          <a:p>
            <a:endParaRPr/>
          </a:p>
        </p:txBody>
      </p:sp>
      <p:sp>
        <p:nvSpPr>
          <p:cNvPr id="58" name="Google Shape;58;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‹N›</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g"/><Relationship Id="rId7" Type="http://schemas.openxmlformats.org/officeDocument/2006/relationships/image" Target="../media/image5.jp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7.jpg"/><Relationship Id="rId5" Type="http://schemas.openxmlformats.org/officeDocument/2006/relationships/image" Target="../media/image2.png"/><Relationship Id="rId6" Type="http://schemas.openxmlformats.org/officeDocument/2006/relationships/image" Target="../media/image5.jpg"/><Relationship Id="rId7"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2.jpg"/><Relationship Id="rId4" Type="http://schemas.openxmlformats.org/officeDocument/2006/relationships/image" Target="../media/image7.jpg"/><Relationship Id="rId5" Type="http://schemas.openxmlformats.org/officeDocument/2006/relationships/image" Target="../media/image2.png"/><Relationship Id="rId6" Type="http://schemas.openxmlformats.org/officeDocument/2006/relationships/image" Target="../media/image5.jpg"/><Relationship Id="rId7"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7.jpg"/><Relationship Id="rId5" Type="http://schemas.openxmlformats.org/officeDocument/2006/relationships/image" Target="../media/image2.png"/><Relationship Id="rId6" Type="http://schemas.openxmlformats.org/officeDocument/2006/relationships/image" Target="../media/image5.jpg"/><Relationship Id="rId7"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7.jpg"/><Relationship Id="rId5" Type="http://schemas.openxmlformats.org/officeDocument/2006/relationships/image" Target="../media/image2.png"/><Relationship Id="rId6" Type="http://schemas.openxmlformats.org/officeDocument/2006/relationships/image" Target="../media/image5.jpg"/><Relationship Id="rId7"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chart" Target="../charts/chart1.xml"/><Relationship Id="rId4" Type="http://schemas.openxmlformats.org/officeDocument/2006/relationships/image" Target="../media/image14.png"/><Relationship Id="rId5" Type="http://schemas.openxmlformats.org/officeDocument/2006/relationships/image" Target="../media/image7.jpg"/><Relationship Id="rId6" Type="http://schemas.openxmlformats.org/officeDocument/2006/relationships/image" Target="../media/image2.png"/><Relationship Id="rId7" Type="http://schemas.openxmlformats.org/officeDocument/2006/relationships/image" Target="../media/image5.jpg"/><Relationship Id="rId8"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7.jpg"/><Relationship Id="rId5" Type="http://schemas.openxmlformats.org/officeDocument/2006/relationships/image" Target="../media/image2.png"/><Relationship Id="rId6" Type="http://schemas.openxmlformats.org/officeDocument/2006/relationships/image" Target="../media/image5.jpg"/><Relationship Id="rId7"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image" Target="../media/image7.jpg"/><Relationship Id="rId5" Type="http://schemas.openxmlformats.org/officeDocument/2006/relationships/image" Target="../media/image2.png"/><Relationship Id="rId6" Type="http://schemas.openxmlformats.org/officeDocument/2006/relationships/image" Target="../media/image5.jpg"/><Relationship Id="rId7"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jpg"/><Relationship Id="rId4" Type="http://schemas.openxmlformats.org/officeDocument/2006/relationships/image" Target="../media/image2.png"/><Relationship Id="rId5" Type="http://schemas.openxmlformats.org/officeDocument/2006/relationships/image" Target="../media/image5.jpg"/><Relationship Id="rId6"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jp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9.png"/><Relationship Id="rId8" Type="http://schemas.openxmlformats.org/officeDocument/2006/relationships/image" Target="../media/image20.png"/><Relationship Id="rId9" Type="http://schemas.openxmlformats.org/officeDocument/2006/relationships/image" Target="../media/image21.png"/><Relationship Id="rId10" Type="http://schemas.openxmlformats.org/officeDocument/2006/relationships/image" Target="../media/image3.png"/><Relationship Id="rId11" Type="http://schemas.openxmlformats.org/officeDocument/2006/relationships/image" Target="../media/image5.jpg"/><Relationship Id="rId12"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
        <p:cNvGrpSpPr/>
        <p:nvPr/>
      </p:nvGrpSpPr>
      <p:grpSpPr>
        <a:xfrm>
          <a:off x="0" y="0"/>
          <a:ext cx="0" cy="0"/>
          <a:chOff x="0" y="0"/>
          <a:chExt cx="0" cy="0"/>
        </a:xfrm>
      </p:grpSpPr>
      <p:sp>
        <p:nvSpPr>
          <p:cNvPr id="101" name="Google Shape;101;p1"/>
          <p:cNvSpPr txBox="1">
            <a:spLocks noGrp="1"/>
          </p:cNvSpPr>
          <p:nvPr>
            <p:ph type="subTitle" idx="1"/>
          </p:nvPr>
        </p:nvSpPr>
        <p:spPr>
          <a:xfrm>
            <a:off x="235598" y="3478902"/>
            <a:ext cx="8745900" cy="1279773"/>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SzPts val="2270"/>
              <a:buNone/>
            </a:pPr>
            <a:r>
              <a:rPr lang="en-GB" b="1" dirty="0">
                <a:latin typeface="Fraunces"/>
                <a:ea typeface="Fraunces"/>
                <a:cs typeface="Fraunces"/>
                <a:sym typeface="Fraunces"/>
              </a:rPr>
              <a:t>Behavioural </a:t>
            </a:r>
            <a:r>
              <a:rPr lang="en-GB" b="1" dirty="0" err="1">
                <a:latin typeface="Fraunces"/>
                <a:ea typeface="Fraunces"/>
                <a:cs typeface="Fraunces"/>
                <a:sym typeface="Fraunces"/>
              </a:rPr>
              <a:t>Changes</a:t>
            </a:r>
            <a:r>
              <a:rPr lang="en-GB" b="1" dirty="0">
                <a:latin typeface="Fraunces"/>
                <a:ea typeface="Fraunces"/>
                <a:cs typeface="Fraunces"/>
                <a:sym typeface="Fraunces"/>
              </a:rPr>
              <a:t> for Greener Ports: </a:t>
            </a:r>
          </a:p>
          <a:p>
            <a:pPr marL="0" lvl="0" indent="0" algn="ctr" rtl="0">
              <a:lnSpc>
                <a:spcPct val="100000"/>
              </a:lnSpc>
              <a:spcBef>
                <a:spcPts val="0"/>
              </a:spcBef>
              <a:spcAft>
                <a:spcPts val="0"/>
              </a:spcAft>
              <a:buSzPts val="2270"/>
              <a:buNone/>
            </a:pPr>
            <a:r>
              <a:rPr lang="en-GB" b="1" dirty="0">
                <a:latin typeface="Fraunces"/>
                <a:ea typeface="Fraunces"/>
                <a:cs typeface="Fraunces"/>
                <a:sym typeface="Fraunces"/>
              </a:rPr>
              <a:t>i principali risultati del progetto europeo GREENPORT </a:t>
            </a:r>
            <a:r>
              <a:rPr lang="en-GB" b="1" dirty="0" err="1">
                <a:latin typeface="Fraunces"/>
                <a:ea typeface="Fraunces"/>
                <a:cs typeface="Fraunces"/>
                <a:sym typeface="Fraunces"/>
              </a:rPr>
              <a:t>Alliances</a:t>
            </a:r>
            <a:endParaRPr lang="en-GB" b="1" dirty="0">
              <a:latin typeface="Fraunces"/>
              <a:ea typeface="Fraunces"/>
              <a:cs typeface="Fraunces"/>
              <a:sym typeface="Fraunces"/>
            </a:endParaRPr>
          </a:p>
          <a:p>
            <a:pPr marL="0" lvl="0" indent="0" algn="ctr" rtl="0">
              <a:lnSpc>
                <a:spcPct val="150000"/>
              </a:lnSpc>
              <a:spcBef>
                <a:spcPts val="0"/>
              </a:spcBef>
              <a:spcAft>
                <a:spcPts val="0"/>
              </a:spcAft>
              <a:buSzPts val="2270"/>
              <a:buNone/>
            </a:pPr>
            <a:endParaRPr sz="1600" dirty="0">
              <a:solidFill>
                <a:srgbClr val="FFFFFF"/>
              </a:solidFill>
              <a:latin typeface="Arial"/>
              <a:ea typeface="Arial"/>
              <a:cs typeface="Arial"/>
              <a:sym typeface="Arial"/>
            </a:endParaRPr>
          </a:p>
        </p:txBody>
      </p:sp>
      <p:pic>
        <p:nvPicPr>
          <p:cNvPr id="102" name="Google Shape;102;p1"/>
          <p:cNvPicPr preferRelativeResize="0"/>
          <p:nvPr/>
        </p:nvPicPr>
        <p:blipFill rotWithShape="1">
          <a:blip r:embed="rId4">
            <a:alphaModFix/>
          </a:blip>
          <a:srcRect/>
          <a:stretch/>
        </p:blipFill>
        <p:spPr>
          <a:xfrm>
            <a:off x="2347474" y="1435600"/>
            <a:ext cx="4449052" cy="1316487"/>
          </a:xfrm>
          <a:prstGeom prst="rect">
            <a:avLst/>
          </a:prstGeom>
          <a:noFill/>
          <a:ln>
            <a:noFill/>
          </a:ln>
        </p:spPr>
      </p:pic>
      <p:pic>
        <p:nvPicPr>
          <p:cNvPr id="103" name="Google Shape;103;p1" title="EN_Co-fundedbytheEU_RGB_Monochrome.png"/>
          <p:cNvPicPr preferRelativeResize="0"/>
          <p:nvPr/>
        </p:nvPicPr>
        <p:blipFill rotWithShape="1">
          <a:blip r:embed="rId5">
            <a:alphaModFix/>
          </a:blip>
          <a:srcRect t="1400" b="1409"/>
          <a:stretch/>
        </p:blipFill>
        <p:spPr>
          <a:xfrm>
            <a:off x="311700" y="305625"/>
            <a:ext cx="2385275" cy="517325"/>
          </a:xfrm>
          <a:prstGeom prst="rect">
            <a:avLst/>
          </a:prstGeom>
          <a:noFill/>
          <a:ln>
            <a:noFill/>
          </a:ln>
        </p:spPr>
      </p:pic>
      <p:pic>
        <p:nvPicPr>
          <p:cNvPr id="104" name="Google Shape;104;p1"/>
          <p:cNvPicPr preferRelativeResize="0"/>
          <p:nvPr/>
        </p:nvPicPr>
        <p:blipFill rotWithShape="1">
          <a:blip r:embed="rId6">
            <a:alphaModFix/>
          </a:blip>
          <a:srcRect/>
          <a:stretch/>
        </p:blipFill>
        <p:spPr>
          <a:xfrm>
            <a:off x="7547544" y="155827"/>
            <a:ext cx="1284756" cy="757226"/>
          </a:xfrm>
          <a:prstGeom prst="rect">
            <a:avLst/>
          </a:prstGeom>
          <a:noFill/>
          <a:ln>
            <a:noFill/>
          </a:ln>
        </p:spPr>
      </p:pic>
      <p:sp>
        <p:nvSpPr>
          <p:cNvPr id="105" name="Google Shape;105;p1"/>
          <p:cNvSpPr txBox="1"/>
          <p:nvPr/>
        </p:nvSpPr>
        <p:spPr>
          <a:xfrm>
            <a:off x="2286000" y="4517115"/>
            <a:ext cx="45720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400"/>
              <a:buFont typeface="Arial"/>
              <a:buNone/>
            </a:pPr>
            <a:r>
              <a:rPr lang="en-GB" sz="1400" b="1" i="0" u="none" strike="noStrike" cap="small">
                <a:solidFill>
                  <a:schemeClr val="lt1"/>
                </a:solidFill>
                <a:latin typeface="Montserrat"/>
                <a:ea typeface="Montserrat"/>
                <a:cs typeface="Montserrat"/>
                <a:sym typeface="Montserrat"/>
              </a:rPr>
              <a:t>NAPLES SHIPPING WEEK 2026</a:t>
            </a:r>
            <a:endParaRPr/>
          </a:p>
          <a:p>
            <a:pPr marL="0" marR="0" lvl="0" indent="0" algn="ctr" rtl="0">
              <a:lnSpc>
                <a:spcPct val="100000"/>
              </a:lnSpc>
              <a:spcBef>
                <a:spcPts val="0"/>
              </a:spcBef>
              <a:spcAft>
                <a:spcPts val="0"/>
              </a:spcAft>
              <a:buClr>
                <a:schemeClr val="lt1"/>
              </a:buClr>
              <a:buSzPts val="1400"/>
              <a:buFont typeface="Arial"/>
              <a:buNone/>
            </a:pPr>
            <a:r>
              <a:rPr lang="en-GB" sz="1400" b="0" i="1" u="none" strike="noStrike" cap="none">
                <a:solidFill>
                  <a:schemeClr val="lt1"/>
                </a:solidFill>
                <a:latin typeface="Montserrat"/>
                <a:ea typeface="Montserrat"/>
                <a:cs typeface="Montserrat"/>
                <a:sym typeface="Montserrat"/>
              </a:rPr>
              <a:t>Naples, 29 October 2026</a:t>
            </a:r>
            <a:endParaRPr sz="1400" b="1" i="0" u="none" strike="noStrike" cap="none">
              <a:solidFill>
                <a:schemeClr val="lt1"/>
              </a:solidFill>
              <a:latin typeface="Montserrat"/>
              <a:ea typeface="Montserrat"/>
              <a:cs typeface="Montserrat"/>
              <a:sym typeface="Montserrat"/>
            </a:endParaRPr>
          </a:p>
        </p:txBody>
      </p:sp>
      <p:pic>
        <p:nvPicPr>
          <p:cNvPr id="106" name="Google Shape;106;p1"/>
          <p:cNvPicPr preferRelativeResize="0"/>
          <p:nvPr/>
        </p:nvPicPr>
        <p:blipFill rotWithShape="1">
          <a:blip r:embed="rId7">
            <a:alphaModFix/>
          </a:blip>
          <a:srcRect/>
          <a:stretch/>
        </p:blipFill>
        <p:spPr>
          <a:xfrm>
            <a:off x="3232800" y="238280"/>
            <a:ext cx="1432800" cy="592319"/>
          </a:xfrm>
          <a:prstGeom prst="rect">
            <a:avLst/>
          </a:prstGeom>
          <a:noFill/>
          <a:ln>
            <a:noFill/>
          </a:ln>
        </p:spPr>
      </p:pic>
      <p:pic>
        <p:nvPicPr>
          <p:cNvPr id="107" name="Google Shape;107;p1"/>
          <p:cNvPicPr preferRelativeResize="0"/>
          <p:nvPr/>
        </p:nvPicPr>
        <p:blipFill rotWithShape="1">
          <a:blip r:embed="rId8">
            <a:alphaModFix/>
          </a:blip>
          <a:srcRect t="4047"/>
          <a:stretch/>
        </p:blipFill>
        <p:spPr>
          <a:xfrm>
            <a:off x="5762518" y="267287"/>
            <a:ext cx="1009147" cy="594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1"/>
        <p:cNvGrpSpPr/>
        <p:nvPr/>
      </p:nvGrpSpPr>
      <p:grpSpPr>
        <a:xfrm>
          <a:off x="0" y="0"/>
          <a:ext cx="0" cy="0"/>
          <a:chOff x="0" y="0"/>
          <a:chExt cx="0" cy="0"/>
        </a:xfrm>
      </p:grpSpPr>
      <p:sp>
        <p:nvSpPr>
          <p:cNvPr id="112" name="Google Shape;112;p2"/>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Agenda</a:t>
            </a:r>
            <a:endParaRPr sz="2500" b="0" i="0" u="none" strike="noStrike" cap="none">
              <a:solidFill>
                <a:srgbClr val="3B77D6"/>
              </a:solidFill>
              <a:latin typeface="Arial"/>
              <a:ea typeface="Arial"/>
              <a:cs typeface="Arial"/>
              <a:sym typeface="Arial"/>
            </a:endParaRPr>
          </a:p>
        </p:txBody>
      </p:sp>
      <p:sp>
        <p:nvSpPr>
          <p:cNvPr id="113" name="Google Shape;113;p2"/>
          <p:cNvSpPr txBox="1"/>
          <p:nvPr/>
        </p:nvSpPr>
        <p:spPr>
          <a:xfrm>
            <a:off x="1085375" y="1941600"/>
            <a:ext cx="6973250" cy="2240000"/>
          </a:xfrm>
          <a:prstGeom prst="rect">
            <a:avLst/>
          </a:prstGeom>
          <a:noFill/>
          <a:ln>
            <a:noFill/>
          </a:ln>
        </p:spPr>
        <p:txBody>
          <a:bodyPr spcFirstLastPara="1" wrap="square" lIns="0" tIns="0" rIns="0" bIns="0" anchor="ctr" anchorCtr="0">
            <a:noAutofit/>
          </a:bodyPr>
          <a:lstStyle/>
          <a:p>
            <a:pPr marL="342900" marR="0" lvl="0" indent="-342900" algn="just" rtl="0">
              <a:lnSpc>
                <a:spcPct val="100000"/>
              </a:lnSpc>
              <a:spcBef>
                <a:spcPts val="0"/>
              </a:spcBef>
              <a:spcAft>
                <a:spcPts val="0"/>
              </a:spcAft>
              <a:buClr>
                <a:srgbClr val="3B77D6"/>
              </a:buClr>
              <a:buSzPts val="1760"/>
              <a:buFont typeface="Noto Sans Symbols"/>
              <a:buChar char="❑"/>
            </a:pPr>
            <a:r>
              <a:rPr lang="en-GB" sz="1600" b="1" i="0" u="none" strike="noStrike" cap="none">
                <a:solidFill>
                  <a:srgbClr val="3B77D6"/>
                </a:solidFill>
                <a:latin typeface="Montserrat"/>
                <a:ea typeface="Montserrat"/>
                <a:cs typeface="Montserrat"/>
                <a:sym typeface="Montserrat"/>
              </a:rPr>
              <a:t>THE PROJECT</a:t>
            </a:r>
            <a:r>
              <a:rPr lang="en-GB" sz="1600" b="0" i="0" u="none" strike="noStrike" cap="none">
                <a:solidFill>
                  <a:srgbClr val="555555"/>
                </a:solidFill>
                <a:latin typeface="Montserrat"/>
                <a:ea typeface="Montserrat"/>
                <a:cs typeface="Montserrat"/>
                <a:sym typeface="Montserrat"/>
              </a:rPr>
              <a:t>  </a:t>
            </a:r>
            <a:endParaRPr/>
          </a:p>
          <a:p>
            <a:pPr marL="360000" marR="0" lvl="7" indent="0" algn="just" rtl="0">
              <a:lnSpc>
                <a:spcPct val="100000"/>
              </a:lnSpc>
              <a:spcBef>
                <a:spcPts val="0"/>
              </a:spcBef>
              <a:spcAft>
                <a:spcPts val="0"/>
              </a:spcAft>
              <a:buNone/>
            </a:pPr>
            <a:r>
              <a:rPr lang="en-GB" sz="1600" b="0" i="1" u="none" strike="noStrike" cap="none">
                <a:solidFill>
                  <a:srgbClr val="555555"/>
                </a:solidFill>
                <a:latin typeface="Montserrat"/>
                <a:ea typeface="Montserrat"/>
                <a:cs typeface="Montserrat"/>
                <a:sym typeface="Montserrat"/>
              </a:rPr>
              <a:t>Challenges, objectives and partners</a:t>
            </a:r>
            <a:endParaRPr/>
          </a:p>
          <a:p>
            <a:pPr marL="342900" marR="0" lvl="0" indent="-342900" algn="just" rtl="0">
              <a:lnSpc>
                <a:spcPct val="100000"/>
              </a:lnSpc>
              <a:spcBef>
                <a:spcPts val="4000"/>
              </a:spcBef>
              <a:spcAft>
                <a:spcPts val="0"/>
              </a:spcAft>
              <a:buClr>
                <a:srgbClr val="3B77D6"/>
              </a:buClr>
              <a:buSzPts val="1760"/>
              <a:buFont typeface="Noto Sans Symbols"/>
              <a:buChar char="❑"/>
            </a:pPr>
            <a:r>
              <a:rPr lang="en-GB" sz="1600" b="1" i="0" u="none" strike="noStrike" cap="none">
                <a:solidFill>
                  <a:srgbClr val="3B77D6"/>
                </a:solidFill>
                <a:latin typeface="Montserrat"/>
                <a:ea typeface="Montserrat"/>
                <a:cs typeface="Montserrat"/>
                <a:sym typeface="Montserrat"/>
              </a:rPr>
              <a:t>FROM NEEDS TO EDUCATIONAL MATERIAL</a:t>
            </a:r>
            <a:endParaRPr/>
          </a:p>
          <a:p>
            <a:pPr marL="360000" marR="0" lvl="0" indent="0" algn="just" rtl="0">
              <a:lnSpc>
                <a:spcPct val="100000"/>
              </a:lnSpc>
              <a:spcBef>
                <a:spcPts val="0"/>
              </a:spcBef>
              <a:spcAft>
                <a:spcPts val="0"/>
              </a:spcAft>
              <a:buNone/>
            </a:pPr>
            <a:r>
              <a:rPr lang="en-GB" sz="1600" b="0" i="1" u="none" strike="noStrike" cap="none">
                <a:solidFill>
                  <a:srgbClr val="555555"/>
                </a:solidFill>
                <a:latin typeface="Montserrat"/>
                <a:ea typeface="Montserrat"/>
                <a:cs typeface="Montserrat"/>
                <a:sym typeface="Montserrat"/>
              </a:rPr>
              <a:t>WP2, WP3 and WP4 learning streams</a:t>
            </a:r>
            <a:endParaRPr/>
          </a:p>
          <a:p>
            <a:pPr marL="342900" marR="0" lvl="0" indent="-342900" algn="just" rtl="0">
              <a:lnSpc>
                <a:spcPct val="100000"/>
              </a:lnSpc>
              <a:spcBef>
                <a:spcPts val="4000"/>
              </a:spcBef>
              <a:spcAft>
                <a:spcPts val="0"/>
              </a:spcAft>
              <a:buClr>
                <a:srgbClr val="3B77D6"/>
              </a:buClr>
              <a:buSzPts val="1760"/>
              <a:buFont typeface="Noto Sans Symbols"/>
              <a:buChar char="❑"/>
            </a:pPr>
            <a:r>
              <a:rPr lang="en-GB" sz="1600" b="1" i="0" u="none" strike="noStrike" cap="none">
                <a:solidFill>
                  <a:srgbClr val="3B77D6"/>
                </a:solidFill>
                <a:latin typeface="Montserrat"/>
                <a:ea typeface="Montserrat"/>
                <a:cs typeface="Montserrat"/>
                <a:sym typeface="Montserrat"/>
              </a:rPr>
              <a:t>THE HUMAN FACTOR</a:t>
            </a:r>
            <a:endParaRPr sz="1600" b="0" i="0" u="none" strike="noStrike" cap="none">
              <a:solidFill>
                <a:srgbClr val="555555"/>
              </a:solidFill>
              <a:latin typeface="Montserrat"/>
              <a:ea typeface="Montserrat"/>
              <a:cs typeface="Montserrat"/>
              <a:sym typeface="Montserrat"/>
            </a:endParaRPr>
          </a:p>
          <a:p>
            <a:pPr marL="360000" marR="0" lvl="0" indent="0" algn="just" rtl="0">
              <a:lnSpc>
                <a:spcPct val="100000"/>
              </a:lnSpc>
              <a:spcBef>
                <a:spcPts val="0"/>
              </a:spcBef>
              <a:spcAft>
                <a:spcPts val="0"/>
              </a:spcAft>
              <a:buNone/>
            </a:pPr>
            <a:r>
              <a:rPr lang="en-GB" sz="1600" b="0" i="1" u="none" strike="noStrike" cap="none">
                <a:solidFill>
                  <a:srgbClr val="555555"/>
                </a:solidFill>
                <a:latin typeface="Montserrat"/>
                <a:ea typeface="Montserrat"/>
                <a:cs typeface="Montserrat"/>
                <a:sym typeface="Montserrat"/>
              </a:rPr>
              <a:t>WP5 simulator study at the Antwerp Maritime Academy</a:t>
            </a:r>
            <a:endParaRPr/>
          </a:p>
          <a:p>
            <a:pPr marL="342900" marR="0" lvl="0" indent="-342900" algn="just" rtl="0">
              <a:lnSpc>
                <a:spcPct val="100000"/>
              </a:lnSpc>
              <a:spcBef>
                <a:spcPts val="4000"/>
              </a:spcBef>
              <a:spcAft>
                <a:spcPts val="0"/>
              </a:spcAft>
              <a:buClr>
                <a:srgbClr val="3B77D6"/>
              </a:buClr>
              <a:buSzPts val="1760"/>
              <a:buFont typeface="Noto Sans Symbols"/>
              <a:buChar char="❑"/>
            </a:pPr>
            <a:r>
              <a:rPr lang="en-GB" sz="1600" b="1" i="0" u="none" strike="noStrike" cap="none">
                <a:solidFill>
                  <a:srgbClr val="3B77D6"/>
                </a:solidFill>
                <a:latin typeface="Montserrat"/>
                <a:ea typeface="Montserrat"/>
                <a:cs typeface="Montserrat"/>
                <a:sym typeface="Montserrat"/>
              </a:rPr>
              <a:t>IMPACT ASSESSMENT AND MAIN RESULTS</a:t>
            </a:r>
            <a:endParaRPr/>
          </a:p>
        </p:txBody>
      </p:sp>
      <p:pic>
        <p:nvPicPr>
          <p:cNvPr id="114" name="Google Shape;114;p2" title="EN Co-funded by the EU_POS.jpg"/>
          <p:cNvPicPr preferRelativeResize="0"/>
          <p:nvPr/>
        </p:nvPicPr>
        <p:blipFill rotWithShape="1">
          <a:blip r:embed="rId3">
            <a:alphaModFix/>
          </a:blip>
          <a:srcRect t="5189" b="5189"/>
          <a:stretch/>
        </p:blipFill>
        <p:spPr>
          <a:xfrm>
            <a:off x="7049177" y="387077"/>
            <a:ext cx="1500447" cy="271620"/>
          </a:xfrm>
          <a:prstGeom prst="rect">
            <a:avLst/>
          </a:prstGeom>
          <a:noFill/>
          <a:ln>
            <a:noFill/>
          </a:ln>
        </p:spPr>
      </p:pic>
      <p:pic>
        <p:nvPicPr>
          <p:cNvPr id="115" name="Google Shape;115;p2"/>
          <p:cNvPicPr preferRelativeResize="0"/>
          <p:nvPr/>
        </p:nvPicPr>
        <p:blipFill rotWithShape="1">
          <a:blip r:embed="rId4">
            <a:alphaModFix/>
          </a:blip>
          <a:srcRect/>
          <a:stretch/>
        </p:blipFill>
        <p:spPr>
          <a:xfrm>
            <a:off x="1085375" y="343700"/>
            <a:ext cx="1258880" cy="358375"/>
          </a:xfrm>
          <a:prstGeom prst="rect">
            <a:avLst/>
          </a:prstGeom>
          <a:noFill/>
          <a:ln>
            <a:noFill/>
          </a:ln>
        </p:spPr>
      </p:pic>
      <p:pic>
        <p:nvPicPr>
          <p:cNvPr id="116" name="Google Shape;116;p2"/>
          <p:cNvPicPr preferRelativeResize="0"/>
          <p:nvPr/>
        </p:nvPicPr>
        <p:blipFill rotWithShape="1">
          <a:blip r:embed="rId5">
            <a:alphaModFix/>
          </a:blip>
          <a:srcRect/>
          <a:stretch/>
        </p:blipFill>
        <p:spPr>
          <a:xfrm>
            <a:off x="3430675" y="342884"/>
            <a:ext cx="870829" cy="360000"/>
          </a:xfrm>
          <a:prstGeom prst="rect">
            <a:avLst/>
          </a:prstGeom>
          <a:noFill/>
          <a:ln>
            <a:noFill/>
          </a:ln>
        </p:spPr>
      </p:pic>
      <p:pic>
        <p:nvPicPr>
          <p:cNvPr id="117" name="Google Shape;117;p2"/>
          <p:cNvPicPr preferRelativeResize="0"/>
          <p:nvPr/>
        </p:nvPicPr>
        <p:blipFill rotWithShape="1">
          <a:blip r:embed="rId6">
            <a:alphaModFix/>
          </a:blip>
          <a:srcRect t="4047"/>
          <a:stretch/>
        </p:blipFill>
        <p:spPr>
          <a:xfrm>
            <a:off x="5387937" y="332784"/>
            <a:ext cx="611605" cy="360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1"/>
        <p:cNvGrpSpPr/>
        <p:nvPr/>
      </p:nvGrpSpPr>
      <p:grpSpPr>
        <a:xfrm>
          <a:off x="0" y="0"/>
          <a:ext cx="0" cy="0"/>
          <a:chOff x="0" y="0"/>
          <a:chExt cx="0" cy="0"/>
        </a:xfrm>
      </p:grpSpPr>
      <p:sp>
        <p:nvSpPr>
          <p:cNvPr id="122" name="Google Shape;122;p3"/>
          <p:cNvSpPr txBox="1"/>
          <p:nvPr/>
        </p:nvSpPr>
        <p:spPr>
          <a:xfrm>
            <a:off x="785375" y="699200"/>
            <a:ext cx="473670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Challenges &amp; Objectives</a:t>
            </a:r>
            <a:endParaRPr sz="2500" b="0" i="0" u="none" strike="noStrike" cap="none">
              <a:solidFill>
                <a:srgbClr val="3B77D6"/>
              </a:solidFill>
              <a:latin typeface="Arial"/>
              <a:ea typeface="Arial"/>
              <a:cs typeface="Arial"/>
              <a:sym typeface="Arial"/>
            </a:endParaRPr>
          </a:p>
        </p:txBody>
      </p:sp>
      <p:sp>
        <p:nvSpPr>
          <p:cNvPr id="123" name="Google Shape;123;p3"/>
          <p:cNvSpPr txBox="1"/>
          <p:nvPr/>
        </p:nvSpPr>
        <p:spPr>
          <a:xfrm>
            <a:off x="785375" y="1384400"/>
            <a:ext cx="3636625" cy="4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1" u="none" strike="noStrike" cap="none">
                <a:solidFill>
                  <a:srgbClr val="3BB479"/>
                </a:solidFill>
                <a:latin typeface="Montserrat"/>
                <a:ea typeface="Montserrat"/>
                <a:cs typeface="Montserrat"/>
                <a:sym typeface="Montserrat"/>
              </a:rPr>
              <a:t>Challenges</a:t>
            </a:r>
            <a:endParaRPr/>
          </a:p>
        </p:txBody>
      </p:sp>
      <p:sp>
        <p:nvSpPr>
          <p:cNvPr id="124" name="Google Shape;124;p3"/>
          <p:cNvSpPr txBox="1"/>
          <p:nvPr/>
        </p:nvSpPr>
        <p:spPr>
          <a:xfrm>
            <a:off x="785375" y="1814400"/>
            <a:ext cx="3636625" cy="28000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5000"/>
              </a:lnSpc>
              <a:spcBef>
                <a:spcPts val="0"/>
              </a:spcBef>
              <a:spcAft>
                <a:spcPts val="0"/>
              </a:spcAft>
              <a:buClr>
                <a:schemeClr val="accent1"/>
              </a:buClr>
              <a:buSzPts val="1100"/>
              <a:buFont typeface="Noto Sans Symbols"/>
              <a:buChar char="⮚"/>
            </a:pPr>
            <a:r>
              <a:rPr lang="en-GB" sz="1400" b="1" i="0" u="none" strike="noStrike" cap="none">
                <a:solidFill>
                  <a:schemeClr val="accent1"/>
                </a:solidFill>
                <a:latin typeface="Montserrat"/>
                <a:ea typeface="Montserrat"/>
                <a:cs typeface="Montserrat"/>
                <a:sym typeface="Montserrat"/>
              </a:rPr>
              <a:t>Emission reduction </a:t>
            </a:r>
            <a:r>
              <a:rPr lang="en-GB" sz="1400" b="0" i="0" u="none" strike="noStrike" cap="none">
                <a:solidFill>
                  <a:schemeClr val="accent1"/>
                </a:solidFill>
                <a:latin typeface="Montserrat"/>
                <a:ea typeface="Montserrat"/>
                <a:cs typeface="Montserrat"/>
                <a:sym typeface="Montserrat"/>
              </a:rPr>
              <a:t>and climate impact from port operations.</a:t>
            </a:r>
            <a:endParaRPr/>
          </a:p>
          <a:p>
            <a:pPr marL="171450" marR="0" lvl="0" indent="-171450" algn="l" rtl="0">
              <a:lnSpc>
                <a:spcPct val="105000"/>
              </a:lnSpc>
              <a:spcBef>
                <a:spcPts val="700"/>
              </a:spcBef>
              <a:spcAft>
                <a:spcPts val="0"/>
              </a:spcAft>
              <a:buClr>
                <a:schemeClr val="accent1"/>
              </a:buClr>
              <a:buSzPts val="1100"/>
              <a:buFont typeface="Noto Sans Symbols"/>
              <a:buChar char="⮚"/>
            </a:pPr>
            <a:r>
              <a:rPr lang="en-GB" sz="1400" b="0" i="0" u="none" strike="noStrike" cap="none">
                <a:solidFill>
                  <a:schemeClr val="accent1"/>
                </a:solidFill>
                <a:latin typeface="Montserrat"/>
                <a:ea typeface="Montserrat"/>
                <a:cs typeface="Montserrat"/>
                <a:sym typeface="Montserrat"/>
              </a:rPr>
              <a:t>Limited </a:t>
            </a:r>
            <a:r>
              <a:rPr lang="en-GB" sz="1400" b="1" i="0" u="none" strike="noStrike" cap="none">
                <a:solidFill>
                  <a:schemeClr val="accent1"/>
                </a:solidFill>
                <a:latin typeface="Montserrat"/>
                <a:ea typeface="Montserrat"/>
                <a:cs typeface="Montserrat"/>
                <a:sym typeface="Montserrat"/>
              </a:rPr>
              <a:t>green skills </a:t>
            </a:r>
            <a:r>
              <a:rPr lang="en-GB" sz="1400" b="0" i="0" u="none" strike="noStrike" cap="none">
                <a:solidFill>
                  <a:schemeClr val="accent1"/>
                </a:solidFill>
                <a:latin typeface="Montserrat"/>
                <a:ea typeface="Montserrat"/>
                <a:cs typeface="Montserrat"/>
                <a:sym typeface="Montserrat"/>
              </a:rPr>
              <a:t>in existing curricula.</a:t>
            </a:r>
            <a:endParaRPr/>
          </a:p>
          <a:p>
            <a:pPr marL="171450" marR="0" lvl="0" indent="-171450" algn="l" rtl="0">
              <a:lnSpc>
                <a:spcPct val="105000"/>
              </a:lnSpc>
              <a:spcBef>
                <a:spcPts val="700"/>
              </a:spcBef>
              <a:spcAft>
                <a:spcPts val="700"/>
              </a:spcAft>
              <a:buClr>
                <a:schemeClr val="accent1"/>
              </a:buClr>
              <a:buSzPts val="1100"/>
              <a:buFont typeface="Noto Sans Symbols"/>
              <a:buChar char="⮚"/>
            </a:pPr>
            <a:r>
              <a:rPr lang="en-GB" sz="1400" b="0" i="0" u="none" strike="noStrike" cap="none">
                <a:solidFill>
                  <a:schemeClr val="accent1"/>
                </a:solidFill>
                <a:latin typeface="Montserrat"/>
                <a:ea typeface="Montserrat"/>
                <a:cs typeface="Montserrat"/>
                <a:sym typeface="Montserrat"/>
              </a:rPr>
              <a:t>Urgent need for </a:t>
            </a:r>
            <a:r>
              <a:rPr lang="en-GB" sz="1400" b="1" i="0" u="none" strike="noStrike" cap="none">
                <a:solidFill>
                  <a:schemeClr val="accent1"/>
                </a:solidFill>
                <a:latin typeface="Montserrat"/>
                <a:ea typeface="Montserrat"/>
                <a:cs typeface="Montserrat"/>
                <a:sym typeface="Montserrat"/>
              </a:rPr>
              <a:t>behavioural change </a:t>
            </a:r>
            <a:r>
              <a:rPr lang="en-GB" sz="1400" b="0" i="0" u="none" strike="noStrike" cap="none">
                <a:solidFill>
                  <a:schemeClr val="accent1"/>
                </a:solidFill>
                <a:latin typeface="Montserrat"/>
                <a:ea typeface="Montserrat"/>
                <a:cs typeface="Montserrat"/>
                <a:sym typeface="Montserrat"/>
              </a:rPr>
              <a:t>in operations.</a:t>
            </a:r>
            <a:endParaRPr/>
          </a:p>
        </p:txBody>
      </p:sp>
      <p:sp>
        <p:nvSpPr>
          <p:cNvPr id="125" name="Google Shape;125;p3"/>
          <p:cNvSpPr txBox="1"/>
          <p:nvPr/>
        </p:nvSpPr>
        <p:spPr>
          <a:xfrm>
            <a:off x="4722000" y="1384400"/>
            <a:ext cx="3636625" cy="4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1" u="none" strike="noStrike" cap="none">
                <a:solidFill>
                  <a:srgbClr val="3BB479"/>
                </a:solidFill>
                <a:latin typeface="Montserrat"/>
                <a:ea typeface="Montserrat"/>
                <a:cs typeface="Montserrat"/>
                <a:sym typeface="Montserrat"/>
              </a:rPr>
              <a:t>Objectives</a:t>
            </a:r>
            <a:endParaRPr/>
          </a:p>
        </p:txBody>
      </p:sp>
      <p:sp>
        <p:nvSpPr>
          <p:cNvPr id="126" name="Google Shape;126;p3"/>
          <p:cNvSpPr txBox="1"/>
          <p:nvPr/>
        </p:nvSpPr>
        <p:spPr>
          <a:xfrm>
            <a:off x="4722000" y="1814400"/>
            <a:ext cx="3958704" cy="280000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5000"/>
              </a:lnSpc>
              <a:spcBef>
                <a:spcPts val="0"/>
              </a:spcBef>
              <a:spcAft>
                <a:spcPts val="0"/>
              </a:spcAft>
              <a:buClr>
                <a:schemeClr val="accent1"/>
              </a:buClr>
              <a:buSzPts val="1100"/>
              <a:buFont typeface="Noto Sans Symbols"/>
              <a:buChar char="⮚"/>
            </a:pPr>
            <a:r>
              <a:rPr lang="en-GB" sz="1400" b="1" i="0" u="none" strike="noStrike" cap="none" dirty="0">
                <a:solidFill>
                  <a:schemeClr val="accent1"/>
                </a:solidFill>
                <a:latin typeface="Montserrat"/>
                <a:ea typeface="Montserrat"/>
                <a:cs typeface="Montserrat"/>
                <a:sym typeface="Montserrat"/>
              </a:rPr>
              <a:t>Develop innovative green curricula </a:t>
            </a:r>
            <a:r>
              <a:rPr lang="en-GB" sz="1400" b="0" i="0" u="none" strike="noStrike" cap="none" dirty="0">
                <a:solidFill>
                  <a:schemeClr val="accent1"/>
                </a:solidFill>
                <a:latin typeface="Montserrat"/>
                <a:ea typeface="Montserrat"/>
                <a:cs typeface="Montserrat"/>
                <a:sym typeface="Montserrat"/>
              </a:rPr>
              <a:t>for Higher Education and </a:t>
            </a:r>
            <a:r>
              <a:rPr lang="en-GB" sz="1400" b="0" i="0" u="none" strike="noStrike" cap="none">
                <a:solidFill>
                  <a:schemeClr val="accent1"/>
                </a:solidFill>
                <a:latin typeface="Montserrat"/>
                <a:ea typeface="Montserrat"/>
                <a:cs typeface="Montserrat"/>
                <a:sym typeface="Montserrat"/>
              </a:rPr>
              <a:t>Vocational Education and Training.</a:t>
            </a:r>
            <a:endParaRPr dirty="0"/>
          </a:p>
          <a:p>
            <a:pPr marL="171450" marR="0" lvl="0" indent="-171450" algn="l" rtl="0">
              <a:lnSpc>
                <a:spcPct val="105000"/>
              </a:lnSpc>
              <a:spcBef>
                <a:spcPts val="700"/>
              </a:spcBef>
              <a:spcAft>
                <a:spcPts val="0"/>
              </a:spcAft>
              <a:buClr>
                <a:schemeClr val="accent1"/>
              </a:buClr>
              <a:buSzPts val="1100"/>
              <a:buFont typeface="Noto Sans Symbols"/>
              <a:buChar char="⮚"/>
            </a:pPr>
            <a:r>
              <a:rPr lang="en-GB" sz="1400" b="1" i="0" u="none" strike="noStrike" cap="none" dirty="0">
                <a:solidFill>
                  <a:schemeClr val="accent1"/>
                </a:solidFill>
                <a:latin typeface="Montserrat"/>
                <a:ea typeface="Montserrat"/>
                <a:cs typeface="Montserrat"/>
                <a:sym typeface="Montserrat"/>
              </a:rPr>
              <a:t>Foster academia–industry knowledge exchange</a:t>
            </a:r>
            <a:r>
              <a:rPr lang="en-GB" sz="1400" b="0" i="0" u="none" strike="noStrike" cap="none" dirty="0">
                <a:solidFill>
                  <a:schemeClr val="accent1"/>
                </a:solidFill>
                <a:latin typeface="Montserrat"/>
                <a:ea typeface="Montserrat"/>
                <a:cs typeface="Montserrat"/>
                <a:sym typeface="Montserrat"/>
              </a:rPr>
              <a:t>.</a:t>
            </a:r>
            <a:endParaRPr dirty="0"/>
          </a:p>
          <a:p>
            <a:pPr marL="171450" marR="0" lvl="0" indent="-171450" algn="l" rtl="0">
              <a:lnSpc>
                <a:spcPct val="105000"/>
              </a:lnSpc>
              <a:spcBef>
                <a:spcPts val="700"/>
              </a:spcBef>
              <a:spcAft>
                <a:spcPts val="0"/>
              </a:spcAft>
              <a:buClr>
                <a:schemeClr val="accent1"/>
              </a:buClr>
              <a:buSzPts val="1100"/>
              <a:buFont typeface="Noto Sans Symbols"/>
              <a:buChar char="⮚"/>
            </a:pPr>
            <a:r>
              <a:rPr lang="en-GB" sz="1400" b="1" i="0" u="none" strike="noStrike" cap="none" dirty="0">
                <a:solidFill>
                  <a:schemeClr val="accent1"/>
                </a:solidFill>
                <a:latin typeface="Montserrat"/>
                <a:ea typeface="Montserrat"/>
                <a:cs typeface="Montserrat"/>
                <a:sym typeface="Montserrat"/>
              </a:rPr>
              <a:t>Drive behavioural change </a:t>
            </a:r>
            <a:r>
              <a:rPr lang="en-GB" sz="1400" b="0" i="0" u="none" strike="noStrike" cap="none" dirty="0">
                <a:solidFill>
                  <a:schemeClr val="accent1"/>
                </a:solidFill>
                <a:latin typeface="Montserrat"/>
                <a:ea typeface="Montserrat"/>
                <a:cs typeface="Montserrat"/>
                <a:sym typeface="Montserrat"/>
              </a:rPr>
              <a:t>through training and awareness.</a:t>
            </a:r>
            <a:endParaRPr dirty="0"/>
          </a:p>
          <a:p>
            <a:pPr marL="171450" marR="0" lvl="0" indent="-171450" algn="l" rtl="0">
              <a:lnSpc>
                <a:spcPct val="105000"/>
              </a:lnSpc>
              <a:spcBef>
                <a:spcPts val="700"/>
              </a:spcBef>
              <a:spcAft>
                <a:spcPts val="0"/>
              </a:spcAft>
              <a:buClr>
                <a:schemeClr val="accent1"/>
              </a:buClr>
              <a:buSzPts val="1100"/>
              <a:buFont typeface="Noto Sans Symbols"/>
              <a:buChar char="⮚"/>
            </a:pPr>
            <a:r>
              <a:rPr lang="en-GB" sz="1400" b="1" i="0" u="none" strike="noStrike" cap="none" dirty="0">
                <a:solidFill>
                  <a:schemeClr val="accent1"/>
                </a:solidFill>
                <a:latin typeface="Montserrat"/>
                <a:ea typeface="Montserrat"/>
                <a:cs typeface="Montserrat"/>
                <a:sym typeface="Montserrat"/>
              </a:rPr>
              <a:t>Enhance skills for the green transition</a:t>
            </a:r>
            <a:r>
              <a:rPr lang="en-GB" sz="1400" b="0" i="0" u="none" strike="noStrike" cap="none" dirty="0">
                <a:solidFill>
                  <a:schemeClr val="accent1"/>
                </a:solidFill>
                <a:latin typeface="Montserrat"/>
                <a:ea typeface="Montserrat"/>
                <a:cs typeface="Montserrat"/>
                <a:sym typeface="Montserrat"/>
              </a:rPr>
              <a:t>.</a:t>
            </a:r>
            <a:endParaRPr dirty="0"/>
          </a:p>
          <a:p>
            <a:pPr marL="171450" marR="0" lvl="0" indent="-171450" algn="l" rtl="0">
              <a:lnSpc>
                <a:spcPct val="105000"/>
              </a:lnSpc>
              <a:spcBef>
                <a:spcPts val="700"/>
              </a:spcBef>
              <a:spcAft>
                <a:spcPts val="700"/>
              </a:spcAft>
              <a:buClr>
                <a:schemeClr val="accent1"/>
              </a:buClr>
              <a:buSzPts val="1100"/>
              <a:buFont typeface="Noto Sans Symbols"/>
              <a:buChar char="⮚"/>
            </a:pPr>
            <a:r>
              <a:rPr lang="en-GB" sz="1400" b="1" i="0" u="none" strike="noStrike" cap="none" dirty="0">
                <a:solidFill>
                  <a:schemeClr val="accent1"/>
                </a:solidFill>
                <a:latin typeface="Montserrat"/>
                <a:ea typeface="Montserrat"/>
                <a:cs typeface="Montserrat"/>
                <a:sym typeface="Montserrat"/>
              </a:rPr>
              <a:t>Promote innovation and collaboration</a:t>
            </a:r>
            <a:r>
              <a:rPr lang="en-GB" sz="1400" b="0" i="0" u="none" strike="noStrike" cap="none" dirty="0">
                <a:solidFill>
                  <a:schemeClr val="accent1"/>
                </a:solidFill>
                <a:latin typeface="Montserrat"/>
                <a:ea typeface="Montserrat"/>
                <a:cs typeface="Montserrat"/>
                <a:sym typeface="Montserrat"/>
              </a:rPr>
              <a:t> across the sector.</a:t>
            </a:r>
            <a:endParaRPr dirty="0"/>
          </a:p>
        </p:txBody>
      </p:sp>
      <p:pic>
        <p:nvPicPr>
          <p:cNvPr id="127" name="Google Shape;127;p3" title="EN Co-funded by the EU_POS.jpg"/>
          <p:cNvPicPr preferRelativeResize="0"/>
          <p:nvPr/>
        </p:nvPicPr>
        <p:blipFill rotWithShape="1">
          <a:blip r:embed="rId3">
            <a:alphaModFix/>
          </a:blip>
          <a:srcRect t="5189" b="5189"/>
          <a:stretch/>
        </p:blipFill>
        <p:spPr>
          <a:xfrm>
            <a:off x="7049177" y="387077"/>
            <a:ext cx="1500447" cy="271620"/>
          </a:xfrm>
          <a:prstGeom prst="rect">
            <a:avLst/>
          </a:prstGeom>
          <a:noFill/>
          <a:ln>
            <a:noFill/>
          </a:ln>
        </p:spPr>
      </p:pic>
      <p:pic>
        <p:nvPicPr>
          <p:cNvPr id="128" name="Google Shape;128;p3"/>
          <p:cNvPicPr preferRelativeResize="0"/>
          <p:nvPr/>
        </p:nvPicPr>
        <p:blipFill rotWithShape="1">
          <a:blip r:embed="rId4">
            <a:alphaModFix/>
          </a:blip>
          <a:srcRect/>
          <a:stretch/>
        </p:blipFill>
        <p:spPr>
          <a:xfrm>
            <a:off x="1097850" y="333588"/>
            <a:ext cx="1258880" cy="358375"/>
          </a:xfrm>
          <a:prstGeom prst="rect">
            <a:avLst/>
          </a:prstGeom>
          <a:noFill/>
          <a:ln>
            <a:noFill/>
          </a:ln>
        </p:spPr>
      </p:pic>
      <p:pic>
        <p:nvPicPr>
          <p:cNvPr id="129" name="Google Shape;129;p3"/>
          <p:cNvPicPr preferRelativeResize="0"/>
          <p:nvPr/>
        </p:nvPicPr>
        <p:blipFill rotWithShape="1">
          <a:blip r:embed="rId5">
            <a:alphaModFix/>
          </a:blip>
          <a:srcRect/>
          <a:stretch/>
        </p:blipFill>
        <p:spPr>
          <a:xfrm>
            <a:off x="3325313" y="332784"/>
            <a:ext cx="870829" cy="360000"/>
          </a:xfrm>
          <a:prstGeom prst="rect">
            <a:avLst/>
          </a:prstGeom>
          <a:noFill/>
          <a:ln>
            <a:noFill/>
          </a:ln>
        </p:spPr>
      </p:pic>
      <p:pic>
        <p:nvPicPr>
          <p:cNvPr id="130" name="Google Shape;130;p3"/>
          <p:cNvPicPr preferRelativeResize="0"/>
          <p:nvPr/>
        </p:nvPicPr>
        <p:blipFill rotWithShape="1">
          <a:blip r:embed="rId6">
            <a:alphaModFix/>
          </a:blip>
          <a:srcRect t="4047"/>
          <a:stretch/>
        </p:blipFill>
        <p:spPr>
          <a:xfrm>
            <a:off x="5164724" y="332784"/>
            <a:ext cx="611605" cy="360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134"/>
        <p:cNvGrpSpPr/>
        <p:nvPr/>
      </p:nvGrpSpPr>
      <p:grpSpPr>
        <a:xfrm>
          <a:off x="0" y="0"/>
          <a:ext cx="0" cy="0"/>
          <a:chOff x="0" y="0"/>
          <a:chExt cx="0" cy="0"/>
        </a:xfrm>
      </p:grpSpPr>
      <p:sp>
        <p:nvSpPr>
          <p:cNvPr id="135" name="Google Shape;135;p4"/>
          <p:cNvSpPr txBox="1"/>
          <p:nvPr/>
        </p:nvSpPr>
        <p:spPr>
          <a:xfrm>
            <a:off x="0" y="190500"/>
            <a:ext cx="9144000" cy="619125"/>
          </a:xfrm>
          <a:prstGeom prst="rect">
            <a:avLst/>
          </a:prstGeom>
          <a:noFill/>
          <a:ln>
            <a:noFill/>
          </a:ln>
        </p:spPr>
        <p:txBody>
          <a:bodyPr spcFirstLastPara="1" wrap="square" lIns="45700" tIns="22850" rIns="45700" bIns="2285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rgbClr val="3B77D6"/>
                </a:solidFill>
                <a:latin typeface="Fraunces"/>
                <a:ea typeface="Fraunces"/>
                <a:cs typeface="Fraunces"/>
                <a:sym typeface="Fraunces"/>
              </a:rPr>
              <a:t>Project Partners</a:t>
            </a:r>
            <a:endParaRPr/>
          </a:p>
        </p:txBody>
      </p:sp>
      <p:sp>
        <p:nvSpPr>
          <p:cNvPr id="136" name="Google Shape;136;p4"/>
          <p:cNvSpPr/>
          <p:nvPr/>
        </p:nvSpPr>
        <p:spPr>
          <a:xfrm>
            <a:off x="809625" y="957262"/>
            <a:ext cx="1714500" cy="538162"/>
          </a:xfrm>
          <a:prstGeom prst="rect">
            <a:avLst/>
          </a:prstGeom>
          <a:solidFill>
            <a:srgbClr val="46AF77"/>
          </a:solid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000000"/>
              </a:buClr>
              <a:buSzPts val="1400"/>
              <a:buFont typeface="Arial"/>
              <a:buNone/>
            </a:pPr>
            <a:r>
              <a:rPr lang="en-GB" sz="1400" b="0" i="0" u="none" strike="noStrike" cap="none">
                <a:solidFill>
                  <a:srgbClr val="FFFFFF"/>
                </a:solidFill>
                <a:latin typeface="Fraunces"/>
                <a:ea typeface="Fraunces"/>
                <a:cs typeface="Fraunces"/>
                <a:sym typeface="Fraunces"/>
              </a:rPr>
              <a:t>LABOUR MARKET</a:t>
            </a:r>
            <a:br>
              <a:rPr lang="en-GB" sz="1400" b="0" i="0" u="none" strike="noStrike" cap="none">
                <a:solidFill>
                  <a:srgbClr val="FFFFFF"/>
                </a:solidFill>
                <a:latin typeface="Fraunces"/>
                <a:ea typeface="Fraunces"/>
                <a:cs typeface="Fraunces"/>
                <a:sym typeface="Fraunces"/>
              </a:rPr>
            </a:br>
            <a:r>
              <a:rPr lang="en-GB" sz="1400" b="0" i="0" u="none" strike="noStrike" cap="none">
                <a:solidFill>
                  <a:srgbClr val="FFFFFF"/>
                </a:solidFill>
                <a:latin typeface="Fraunces"/>
                <a:ea typeface="Fraunces"/>
                <a:cs typeface="Fraunces"/>
                <a:sym typeface="Fraunces"/>
              </a:rPr>
              <a:t>ACTORS</a:t>
            </a:r>
            <a:endParaRPr/>
          </a:p>
        </p:txBody>
      </p:sp>
      <p:sp>
        <p:nvSpPr>
          <p:cNvPr id="137" name="Google Shape;137;p4"/>
          <p:cNvSpPr/>
          <p:nvPr/>
        </p:nvSpPr>
        <p:spPr>
          <a:xfrm>
            <a:off x="3567112" y="957262"/>
            <a:ext cx="2009775" cy="538162"/>
          </a:xfrm>
          <a:prstGeom prst="rect">
            <a:avLst/>
          </a:prstGeom>
          <a:solidFill>
            <a:srgbClr val="46AF77"/>
          </a:solid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000000"/>
              </a:buClr>
              <a:buSzPts val="1400"/>
              <a:buFont typeface="Arial"/>
              <a:buNone/>
            </a:pPr>
            <a:r>
              <a:rPr lang="en-GB" sz="1400" b="0" i="0" u="none" strike="noStrike" cap="none">
                <a:solidFill>
                  <a:srgbClr val="FFFFFF"/>
                </a:solidFill>
                <a:latin typeface="Fraunces"/>
                <a:ea typeface="Fraunces"/>
                <a:cs typeface="Fraunces"/>
                <a:sym typeface="Fraunces"/>
              </a:rPr>
              <a:t>HIGHER EDUCATION</a:t>
            </a:r>
            <a:br>
              <a:rPr lang="en-GB" sz="1400" b="0" i="0" u="none" strike="noStrike" cap="none">
                <a:solidFill>
                  <a:srgbClr val="FFFFFF"/>
                </a:solidFill>
                <a:latin typeface="Fraunces"/>
                <a:ea typeface="Fraunces"/>
                <a:cs typeface="Fraunces"/>
                <a:sym typeface="Fraunces"/>
              </a:rPr>
            </a:br>
            <a:r>
              <a:rPr lang="en-GB" sz="1400" b="0" i="0" u="none" strike="noStrike" cap="none">
                <a:solidFill>
                  <a:srgbClr val="FFFFFF"/>
                </a:solidFill>
                <a:latin typeface="Fraunces"/>
                <a:ea typeface="Fraunces"/>
                <a:cs typeface="Fraunces"/>
                <a:sym typeface="Fraunces"/>
              </a:rPr>
              <a:t>INSTITUTES</a:t>
            </a:r>
            <a:endParaRPr/>
          </a:p>
        </p:txBody>
      </p:sp>
      <p:sp>
        <p:nvSpPr>
          <p:cNvPr id="138" name="Google Shape;138;p4"/>
          <p:cNvSpPr/>
          <p:nvPr/>
        </p:nvSpPr>
        <p:spPr>
          <a:xfrm>
            <a:off x="6276975" y="957262"/>
            <a:ext cx="2533650" cy="538162"/>
          </a:xfrm>
          <a:prstGeom prst="rect">
            <a:avLst/>
          </a:prstGeom>
          <a:solidFill>
            <a:srgbClr val="46AF77"/>
          </a:solidFill>
          <a:ln>
            <a:noFill/>
          </a:ln>
        </p:spPr>
        <p:txBody>
          <a:bodyPr spcFirstLastPara="1" wrap="square" lIns="0" tIns="0" rIns="0" bIns="0" anchor="ctr" anchorCtr="0">
            <a:noAutofit/>
          </a:bodyPr>
          <a:lstStyle/>
          <a:p>
            <a:pPr marL="0" marR="0" lvl="0" indent="0" algn="ctr" rtl="0">
              <a:lnSpc>
                <a:spcPct val="95000"/>
              </a:lnSpc>
              <a:spcBef>
                <a:spcPts val="0"/>
              </a:spcBef>
              <a:spcAft>
                <a:spcPts val="0"/>
              </a:spcAft>
              <a:buClr>
                <a:srgbClr val="000000"/>
              </a:buClr>
              <a:buSzPts val="1400"/>
              <a:buFont typeface="Arial"/>
              <a:buNone/>
            </a:pPr>
            <a:r>
              <a:rPr lang="en-GB" sz="1400" b="0" i="0" u="none" strike="noStrike" cap="none">
                <a:solidFill>
                  <a:srgbClr val="FFFFFF"/>
                </a:solidFill>
                <a:latin typeface="Fraunces"/>
                <a:ea typeface="Fraunces"/>
                <a:cs typeface="Fraunces"/>
                <a:sym typeface="Fraunces"/>
              </a:rPr>
              <a:t>VOCATIONAL EDUCATION</a:t>
            </a:r>
            <a:br>
              <a:rPr lang="en-GB" sz="1400" b="0" i="0" u="none" strike="noStrike" cap="none">
                <a:solidFill>
                  <a:srgbClr val="FFFFFF"/>
                </a:solidFill>
                <a:latin typeface="Fraunces"/>
                <a:ea typeface="Fraunces"/>
                <a:cs typeface="Fraunces"/>
                <a:sym typeface="Fraunces"/>
              </a:rPr>
            </a:br>
            <a:r>
              <a:rPr lang="en-GB" sz="1400" b="0" i="0" u="none" strike="noStrike" cap="none">
                <a:solidFill>
                  <a:srgbClr val="FFFFFF"/>
                </a:solidFill>
                <a:latin typeface="Fraunces"/>
                <a:ea typeface="Fraunces"/>
                <a:cs typeface="Fraunces"/>
                <a:sym typeface="Fraunces"/>
              </a:rPr>
              <a:t>&amp; TRAINING PROVIDERS</a:t>
            </a:r>
            <a:endParaRPr/>
          </a:p>
        </p:txBody>
      </p:sp>
      <p:cxnSp>
        <p:nvCxnSpPr>
          <p:cNvPr id="139" name="Google Shape;139;p4"/>
          <p:cNvCxnSpPr/>
          <p:nvPr/>
        </p:nvCxnSpPr>
        <p:spPr>
          <a:xfrm>
            <a:off x="3117056" y="1276350"/>
            <a:ext cx="0" cy="3238500"/>
          </a:xfrm>
          <a:prstGeom prst="straightConnector1">
            <a:avLst/>
          </a:prstGeom>
          <a:noFill/>
          <a:ln w="12700" cap="flat" cmpd="sng">
            <a:solidFill>
              <a:srgbClr val="DCEBE4"/>
            </a:solidFill>
            <a:prstDash val="dash"/>
            <a:round/>
            <a:headEnd type="none" w="sm" len="sm"/>
            <a:tailEnd type="none" w="sm" len="sm"/>
          </a:ln>
        </p:spPr>
      </p:cxnSp>
      <p:cxnSp>
        <p:nvCxnSpPr>
          <p:cNvPr id="140" name="Google Shape;140;p4"/>
          <p:cNvCxnSpPr/>
          <p:nvPr/>
        </p:nvCxnSpPr>
        <p:spPr>
          <a:xfrm>
            <a:off x="5898356" y="1276350"/>
            <a:ext cx="0" cy="3238500"/>
          </a:xfrm>
          <a:prstGeom prst="straightConnector1">
            <a:avLst/>
          </a:prstGeom>
          <a:noFill/>
          <a:ln w="12700" cap="flat" cmpd="sng">
            <a:solidFill>
              <a:srgbClr val="DCEBE4"/>
            </a:solidFill>
            <a:prstDash val="dash"/>
            <a:round/>
            <a:headEnd type="none" w="sm" len="sm"/>
            <a:tailEnd type="none" w="sm" len="sm"/>
          </a:ln>
        </p:spPr>
      </p:cxnSp>
      <p:pic>
        <p:nvPicPr>
          <p:cNvPr id="141" name="Google Shape;141;p4"/>
          <p:cNvPicPr preferRelativeResize="0"/>
          <p:nvPr/>
        </p:nvPicPr>
        <p:blipFill rotWithShape="1">
          <a:blip r:embed="rId3">
            <a:alphaModFix/>
          </a:blip>
          <a:srcRect l="3281" t="35833" r="90625" b="53611"/>
          <a:stretch/>
        </p:blipFill>
        <p:spPr>
          <a:xfrm>
            <a:off x="300037" y="1843087"/>
            <a:ext cx="557212" cy="542925"/>
          </a:xfrm>
          <a:prstGeom prst="rect">
            <a:avLst/>
          </a:prstGeom>
          <a:noFill/>
          <a:ln>
            <a:noFill/>
          </a:ln>
        </p:spPr>
      </p:pic>
      <p:pic>
        <p:nvPicPr>
          <p:cNvPr id="142" name="Google Shape;142;p4"/>
          <p:cNvPicPr preferRelativeResize="0"/>
          <p:nvPr/>
        </p:nvPicPr>
        <p:blipFill rotWithShape="1">
          <a:blip r:embed="rId3">
            <a:alphaModFix/>
          </a:blip>
          <a:srcRect l="3281" t="51296" r="86094" b="40278"/>
          <a:stretch/>
        </p:blipFill>
        <p:spPr>
          <a:xfrm>
            <a:off x="300037" y="2638425"/>
            <a:ext cx="971550" cy="433387"/>
          </a:xfrm>
          <a:prstGeom prst="rect">
            <a:avLst/>
          </a:prstGeom>
          <a:noFill/>
          <a:ln>
            <a:noFill/>
          </a:ln>
        </p:spPr>
      </p:pic>
      <p:pic>
        <p:nvPicPr>
          <p:cNvPr id="143" name="Google Shape;143;p4"/>
          <p:cNvPicPr preferRelativeResize="0"/>
          <p:nvPr/>
        </p:nvPicPr>
        <p:blipFill rotWithShape="1">
          <a:blip r:embed="rId3">
            <a:alphaModFix/>
          </a:blip>
          <a:srcRect l="3385" t="64907" r="85729" b="27130"/>
          <a:stretch/>
        </p:blipFill>
        <p:spPr>
          <a:xfrm>
            <a:off x="309562" y="3338512"/>
            <a:ext cx="995362" cy="409575"/>
          </a:xfrm>
          <a:prstGeom prst="rect">
            <a:avLst/>
          </a:prstGeom>
          <a:noFill/>
          <a:ln>
            <a:noFill/>
          </a:ln>
        </p:spPr>
      </p:pic>
      <p:pic>
        <p:nvPicPr>
          <p:cNvPr id="144" name="Google Shape;144;p4"/>
          <p:cNvPicPr preferRelativeResize="0"/>
          <p:nvPr/>
        </p:nvPicPr>
        <p:blipFill rotWithShape="1">
          <a:blip r:embed="rId3">
            <a:alphaModFix/>
          </a:blip>
          <a:srcRect l="3490" t="78333" r="87969" b="12315"/>
          <a:stretch/>
        </p:blipFill>
        <p:spPr>
          <a:xfrm>
            <a:off x="319087" y="4029075"/>
            <a:ext cx="781050" cy="481012"/>
          </a:xfrm>
          <a:prstGeom prst="rect">
            <a:avLst/>
          </a:prstGeom>
          <a:noFill/>
          <a:ln>
            <a:noFill/>
          </a:ln>
        </p:spPr>
      </p:pic>
      <p:pic>
        <p:nvPicPr>
          <p:cNvPr id="145" name="Google Shape;145;p4"/>
          <p:cNvPicPr preferRelativeResize="0"/>
          <p:nvPr/>
        </p:nvPicPr>
        <p:blipFill rotWithShape="1">
          <a:blip r:embed="rId3">
            <a:alphaModFix/>
          </a:blip>
          <a:srcRect l="36823" t="34815" r="55208" b="51111"/>
          <a:stretch/>
        </p:blipFill>
        <p:spPr>
          <a:xfrm>
            <a:off x="3367087" y="1790700"/>
            <a:ext cx="728662" cy="723900"/>
          </a:xfrm>
          <a:prstGeom prst="rect">
            <a:avLst/>
          </a:prstGeom>
          <a:noFill/>
          <a:ln>
            <a:noFill/>
          </a:ln>
        </p:spPr>
      </p:pic>
      <p:pic>
        <p:nvPicPr>
          <p:cNvPr id="146" name="Google Shape;146;p4"/>
          <p:cNvPicPr preferRelativeResize="0"/>
          <p:nvPr/>
        </p:nvPicPr>
        <p:blipFill rotWithShape="1">
          <a:blip r:embed="rId3">
            <a:alphaModFix/>
          </a:blip>
          <a:srcRect l="36562" t="54815" r="54323" b="33333"/>
          <a:stretch/>
        </p:blipFill>
        <p:spPr>
          <a:xfrm>
            <a:off x="3343275" y="2819400"/>
            <a:ext cx="833437" cy="609600"/>
          </a:xfrm>
          <a:prstGeom prst="rect">
            <a:avLst/>
          </a:prstGeom>
          <a:noFill/>
          <a:ln>
            <a:noFill/>
          </a:ln>
        </p:spPr>
      </p:pic>
      <p:pic>
        <p:nvPicPr>
          <p:cNvPr id="147" name="Google Shape;147;p4"/>
          <p:cNvPicPr preferRelativeResize="0"/>
          <p:nvPr/>
        </p:nvPicPr>
        <p:blipFill rotWithShape="1">
          <a:blip r:embed="rId3">
            <a:alphaModFix/>
          </a:blip>
          <a:srcRect l="37969" t="72963" r="39427" b="19352"/>
          <a:stretch/>
        </p:blipFill>
        <p:spPr>
          <a:xfrm>
            <a:off x="3471862" y="3752850"/>
            <a:ext cx="2066925" cy="395287"/>
          </a:xfrm>
          <a:prstGeom prst="rect">
            <a:avLst/>
          </a:prstGeom>
          <a:noFill/>
          <a:ln>
            <a:noFill/>
          </a:ln>
        </p:spPr>
      </p:pic>
      <p:pic>
        <p:nvPicPr>
          <p:cNvPr id="148" name="Google Shape;148;p4"/>
          <p:cNvPicPr preferRelativeResize="0"/>
          <p:nvPr/>
        </p:nvPicPr>
        <p:blipFill rotWithShape="1">
          <a:blip r:embed="rId3">
            <a:alphaModFix/>
          </a:blip>
          <a:srcRect l="68542" t="37685" r="17760" b="57130"/>
          <a:stretch/>
        </p:blipFill>
        <p:spPr>
          <a:xfrm>
            <a:off x="6267450" y="1938337"/>
            <a:ext cx="1252537" cy="266700"/>
          </a:xfrm>
          <a:prstGeom prst="rect">
            <a:avLst/>
          </a:prstGeom>
          <a:noFill/>
          <a:ln>
            <a:noFill/>
          </a:ln>
        </p:spPr>
      </p:pic>
      <p:pic>
        <p:nvPicPr>
          <p:cNvPr id="149" name="Google Shape;149;p4"/>
          <p:cNvPicPr preferRelativeResize="0"/>
          <p:nvPr/>
        </p:nvPicPr>
        <p:blipFill rotWithShape="1">
          <a:blip r:embed="rId3">
            <a:alphaModFix/>
          </a:blip>
          <a:srcRect l="68594" t="51667" r="26094" b="35000"/>
          <a:stretch/>
        </p:blipFill>
        <p:spPr>
          <a:xfrm>
            <a:off x="6272212" y="2657475"/>
            <a:ext cx="485775" cy="685800"/>
          </a:xfrm>
          <a:prstGeom prst="rect">
            <a:avLst/>
          </a:prstGeom>
          <a:noFill/>
          <a:ln>
            <a:noFill/>
          </a:ln>
        </p:spPr>
      </p:pic>
      <p:pic>
        <p:nvPicPr>
          <p:cNvPr id="150" name="Google Shape;150;p4"/>
          <p:cNvPicPr preferRelativeResize="0"/>
          <p:nvPr/>
        </p:nvPicPr>
        <p:blipFill rotWithShape="1">
          <a:blip r:embed="rId3">
            <a:alphaModFix/>
          </a:blip>
          <a:srcRect l="68438" t="70648" r="23125" b="17778"/>
          <a:stretch/>
        </p:blipFill>
        <p:spPr>
          <a:xfrm>
            <a:off x="6257925" y="3633787"/>
            <a:ext cx="771525" cy="595312"/>
          </a:xfrm>
          <a:prstGeom prst="rect">
            <a:avLst/>
          </a:prstGeom>
          <a:noFill/>
          <a:ln>
            <a:noFill/>
          </a:ln>
        </p:spPr>
      </p:pic>
      <p:sp>
        <p:nvSpPr>
          <p:cNvPr id="151" name="Google Shape;151;p4"/>
          <p:cNvSpPr txBox="1"/>
          <p:nvPr/>
        </p:nvSpPr>
        <p:spPr>
          <a:xfrm>
            <a:off x="857250" y="1928812"/>
            <a:ext cx="2038350" cy="414337"/>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50"/>
              <a:buFont typeface="Arial"/>
              <a:buNone/>
            </a:pPr>
            <a:r>
              <a:rPr lang="en-GB" sz="950" b="0" i="0" u="none" strike="noStrike" cap="none">
                <a:solidFill>
                  <a:srgbClr val="222222"/>
                </a:solidFill>
                <a:latin typeface="Poppins"/>
                <a:ea typeface="Poppins"/>
                <a:cs typeface="Poppins"/>
                <a:sym typeface="Poppins"/>
              </a:rPr>
              <a:t>European Tugowners Association</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(Belgium)</a:t>
            </a:r>
            <a:endParaRPr/>
          </a:p>
        </p:txBody>
      </p:sp>
      <p:sp>
        <p:nvSpPr>
          <p:cNvPr id="152" name="Google Shape;152;p4"/>
          <p:cNvSpPr txBox="1"/>
          <p:nvPr/>
        </p:nvSpPr>
        <p:spPr>
          <a:xfrm>
            <a:off x="1271587" y="2609850"/>
            <a:ext cx="1562100" cy="581025"/>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50"/>
              <a:buFont typeface="Arial"/>
              <a:buNone/>
            </a:pPr>
            <a:r>
              <a:rPr lang="en-GB" sz="950" b="0" i="0" u="none" strike="noStrike" cap="none">
                <a:solidFill>
                  <a:srgbClr val="222222"/>
                </a:solidFill>
                <a:latin typeface="Poppins"/>
                <a:ea typeface="Poppins"/>
                <a:cs typeface="Poppins"/>
                <a:sym typeface="Poppins"/>
              </a:rPr>
              <a:t>European Maritime</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Pilots’ Association</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(Belgium)</a:t>
            </a:r>
            <a:endParaRPr/>
          </a:p>
        </p:txBody>
      </p:sp>
      <p:sp>
        <p:nvSpPr>
          <p:cNvPr id="153" name="Google Shape;153;p4"/>
          <p:cNvSpPr txBox="1"/>
          <p:nvPr/>
        </p:nvSpPr>
        <p:spPr>
          <a:xfrm>
            <a:off x="1304925" y="3333750"/>
            <a:ext cx="1552575" cy="585787"/>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50"/>
              <a:buFont typeface="Arial"/>
              <a:buNone/>
            </a:pPr>
            <a:r>
              <a:rPr lang="en-GB" sz="950" b="0" i="0" u="none" strike="noStrike" cap="none">
                <a:solidFill>
                  <a:srgbClr val="222222"/>
                </a:solidFill>
                <a:latin typeface="Poppins"/>
                <a:ea typeface="Poppins"/>
                <a:cs typeface="Poppins"/>
                <a:sym typeface="Poppins"/>
              </a:rPr>
              <a:t>Administração do Porto</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de Aveiro, SA</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(Portugal)</a:t>
            </a:r>
            <a:endParaRPr/>
          </a:p>
        </p:txBody>
      </p:sp>
      <p:sp>
        <p:nvSpPr>
          <p:cNvPr id="154" name="Google Shape;154;p4"/>
          <p:cNvSpPr txBox="1"/>
          <p:nvPr/>
        </p:nvSpPr>
        <p:spPr>
          <a:xfrm>
            <a:off x="1214437" y="4000500"/>
            <a:ext cx="1809750" cy="714375"/>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780"/>
              <a:buFont typeface="Arial"/>
              <a:buNone/>
            </a:pPr>
            <a:r>
              <a:rPr lang="en-GB" sz="780" b="0" i="0" u="none" strike="noStrike" cap="none">
                <a:solidFill>
                  <a:srgbClr val="222222"/>
                </a:solidFill>
                <a:latin typeface="Poppins"/>
                <a:ea typeface="Poppins"/>
                <a:cs typeface="Poppins"/>
                <a:sym typeface="Poppins"/>
              </a:rPr>
              <a:t>Aggregazione Pubblico Privata sulla Logistica Mare Terra Società Consortile a Responsabilità Limitata</a:t>
            </a:r>
            <a:br>
              <a:rPr lang="en-GB" sz="780" b="0" i="0" u="none" strike="noStrike" cap="none">
                <a:solidFill>
                  <a:srgbClr val="222222"/>
                </a:solidFill>
                <a:latin typeface="Poppins"/>
                <a:ea typeface="Poppins"/>
                <a:cs typeface="Poppins"/>
                <a:sym typeface="Poppins"/>
              </a:rPr>
            </a:br>
            <a:r>
              <a:rPr lang="en-GB" sz="780" b="0" i="0" u="none" strike="noStrike" cap="none">
                <a:solidFill>
                  <a:srgbClr val="222222"/>
                </a:solidFill>
                <a:latin typeface="Poppins"/>
                <a:ea typeface="Poppins"/>
                <a:cs typeface="Poppins"/>
                <a:sym typeface="Poppins"/>
              </a:rPr>
              <a:t>(Italy)</a:t>
            </a:r>
            <a:endParaRPr/>
          </a:p>
        </p:txBody>
      </p:sp>
      <p:sp>
        <p:nvSpPr>
          <p:cNvPr id="155" name="Google Shape;155;p4"/>
          <p:cNvSpPr txBox="1"/>
          <p:nvPr/>
        </p:nvSpPr>
        <p:spPr>
          <a:xfrm>
            <a:off x="4095750" y="1905000"/>
            <a:ext cx="1685925" cy="59055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50"/>
              <a:buFont typeface="Arial"/>
              <a:buNone/>
            </a:pPr>
            <a:r>
              <a:rPr lang="en-GB" sz="950" b="0" i="0" u="none" strike="noStrike" cap="none">
                <a:solidFill>
                  <a:srgbClr val="222222"/>
                </a:solidFill>
                <a:latin typeface="Poppins"/>
                <a:ea typeface="Poppins"/>
                <a:cs typeface="Poppins"/>
                <a:sym typeface="Poppins"/>
              </a:rPr>
              <a:t>T.C. Piri Reis Üniversitesi</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(Turkey)</a:t>
            </a:r>
            <a:br>
              <a:rPr lang="en-GB" sz="950" b="0" i="0" u="none" strike="noStrike" cap="none">
                <a:solidFill>
                  <a:srgbClr val="222222"/>
                </a:solidFill>
                <a:latin typeface="Poppins"/>
                <a:ea typeface="Poppins"/>
                <a:cs typeface="Poppins"/>
                <a:sym typeface="Poppins"/>
              </a:rPr>
            </a:br>
            <a:r>
              <a:rPr lang="en-GB" sz="1050" b="1" i="0" u="none" strike="noStrike" cap="none">
                <a:solidFill>
                  <a:srgbClr val="FF0000"/>
                </a:solidFill>
                <a:latin typeface="Montserrat"/>
                <a:ea typeface="Montserrat"/>
                <a:cs typeface="Montserrat"/>
                <a:sym typeface="Montserrat"/>
              </a:rPr>
              <a:t>COORDINATOR</a:t>
            </a:r>
            <a:endParaRPr sz="950" b="1" i="0" u="none" strike="noStrike" cap="none">
              <a:solidFill>
                <a:srgbClr val="FF0000"/>
              </a:solidFill>
              <a:latin typeface="Montserrat"/>
              <a:ea typeface="Montserrat"/>
              <a:cs typeface="Montserrat"/>
              <a:sym typeface="Montserrat"/>
            </a:endParaRPr>
          </a:p>
        </p:txBody>
      </p:sp>
      <p:sp>
        <p:nvSpPr>
          <p:cNvPr id="156" name="Google Shape;156;p4"/>
          <p:cNvSpPr txBox="1"/>
          <p:nvPr/>
        </p:nvSpPr>
        <p:spPr>
          <a:xfrm>
            <a:off x="4176712" y="2843212"/>
            <a:ext cx="1333500" cy="581025"/>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50"/>
              <a:buFont typeface="Arial"/>
              <a:buNone/>
            </a:pPr>
            <a:r>
              <a:rPr lang="en-GB" sz="950" b="0" i="0" u="none" strike="noStrike" cap="none">
                <a:solidFill>
                  <a:srgbClr val="222222"/>
                </a:solidFill>
                <a:latin typeface="Poppins"/>
                <a:ea typeface="Poppins"/>
                <a:cs typeface="Poppins"/>
                <a:sym typeface="Poppins"/>
              </a:rPr>
              <a:t>Nikola Vaptsarov</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Naval Academy</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(Bulgaria)</a:t>
            </a:r>
            <a:endParaRPr/>
          </a:p>
        </p:txBody>
      </p:sp>
      <p:sp>
        <p:nvSpPr>
          <p:cNvPr id="157" name="Google Shape;157;p4"/>
          <p:cNvSpPr txBox="1"/>
          <p:nvPr/>
        </p:nvSpPr>
        <p:spPr>
          <a:xfrm>
            <a:off x="3276600" y="4171950"/>
            <a:ext cx="2590800" cy="40005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50"/>
              <a:buFont typeface="Arial"/>
              <a:buNone/>
            </a:pPr>
            <a:r>
              <a:rPr lang="en-GB" sz="950" b="0" i="0" u="none" strike="noStrike" cap="none">
                <a:solidFill>
                  <a:srgbClr val="222222"/>
                </a:solidFill>
                <a:latin typeface="Poppins"/>
                <a:ea typeface="Poppins"/>
                <a:cs typeface="Poppins"/>
                <a:sym typeface="Poppins"/>
              </a:rPr>
              <a:t>Sveučilište u Rijeci</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(Croatia)</a:t>
            </a:r>
            <a:endParaRPr/>
          </a:p>
        </p:txBody>
      </p:sp>
      <p:sp>
        <p:nvSpPr>
          <p:cNvPr id="158" name="Google Shape;158;p4"/>
          <p:cNvSpPr txBox="1"/>
          <p:nvPr/>
        </p:nvSpPr>
        <p:spPr>
          <a:xfrm>
            <a:off x="7591425" y="1933575"/>
            <a:ext cx="1362075" cy="404812"/>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50"/>
              <a:buFont typeface="Arial"/>
              <a:buNone/>
            </a:pPr>
            <a:r>
              <a:rPr lang="en-GB" sz="950" b="0" i="0" u="none" strike="noStrike" cap="none">
                <a:solidFill>
                  <a:srgbClr val="222222"/>
                </a:solidFill>
                <a:latin typeface="Poppins"/>
                <a:ea typeface="Poppins"/>
                <a:cs typeface="Poppins"/>
                <a:sym typeface="Poppins"/>
              </a:rPr>
              <a:t>AcrossLimits Ltd</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(Malta)</a:t>
            </a:r>
            <a:endParaRPr/>
          </a:p>
        </p:txBody>
      </p:sp>
      <p:sp>
        <p:nvSpPr>
          <p:cNvPr id="159" name="Google Shape;159;p4"/>
          <p:cNvSpPr txBox="1"/>
          <p:nvPr/>
        </p:nvSpPr>
        <p:spPr>
          <a:xfrm>
            <a:off x="6757987" y="2767012"/>
            <a:ext cx="2124075" cy="404812"/>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50"/>
              <a:buFont typeface="Arial"/>
              <a:buNone/>
            </a:pPr>
            <a:r>
              <a:rPr lang="en-GB" sz="950" b="0" i="0" u="none" strike="noStrike" cap="none">
                <a:solidFill>
                  <a:srgbClr val="222222"/>
                </a:solidFill>
                <a:latin typeface="Poppins"/>
                <a:ea typeface="Poppins"/>
                <a:cs typeface="Poppins"/>
                <a:sym typeface="Poppins"/>
              </a:rPr>
              <a:t>Constanta Maritime University</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(Romania)</a:t>
            </a:r>
            <a:endParaRPr/>
          </a:p>
        </p:txBody>
      </p:sp>
      <p:sp>
        <p:nvSpPr>
          <p:cNvPr id="160" name="Google Shape;160;p4"/>
          <p:cNvSpPr txBox="1"/>
          <p:nvPr/>
        </p:nvSpPr>
        <p:spPr>
          <a:xfrm>
            <a:off x="7029450" y="3695700"/>
            <a:ext cx="1885950" cy="414337"/>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50"/>
              <a:buFont typeface="Arial"/>
              <a:buNone/>
            </a:pPr>
            <a:r>
              <a:rPr lang="en-GB" sz="950" b="0" i="0" u="none" strike="noStrike" cap="none">
                <a:solidFill>
                  <a:srgbClr val="222222"/>
                </a:solidFill>
                <a:latin typeface="Poppins"/>
                <a:ea typeface="Poppins"/>
                <a:cs typeface="Poppins"/>
                <a:sym typeface="Poppins"/>
              </a:rPr>
              <a:t>Hogere Zeevaartschool</a:t>
            </a:r>
            <a:br>
              <a:rPr lang="en-GB" sz="950" b="0" i="0" u="none" strike="noStrike" cap="none">
                <a:solidFill>
                  <a:srgbClr val="222222"/>
                </a:solidFill>
                <a:latin typeface="Poppins"/>
                <a:ea typeface="Poppins"/>
                <a:cs typeface="Poppins"/>
                <a:sym typeface="Poppins"/>
              </a:rPr>
            </a:br>
            <a:r>
              <a:rPr lang="en-GB" sz="950" b="0" i="0" u="none" strike="noStrike" cap="none">
                <a:solidFill>
                  <a:srgbClr val="222222"/>
                </a:solidFill>
                <a:latin typeface="Poppins"/>
                <a:ea typeface="Poppins"/>
                <a:cs typeface="Poppins"/>
                <a:sym typeface="Poppins"/>
              </a:rPr>
              <a:t>(Belgium)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B77D6"/>
        </a:solidFill>
        <a:effectLst/>
      </p:bgPr>
    </p:bg>
    <p:spTree>
      <p:nvGrpSpPr>
        <p:cNvPr id="1" name="Shape 164"/>
        <p:cNvGrpSpPr/>
        <p:nvPr/>
      </p:nvGrpSpPr>
      <p:grpSpPr>
        <a:xfrm>
          <a:off x="0" y="0"/>
          <a:ext cx="0" cy="0"/>
          <a:chOff x="0" y="0"/>
          <a:chExt cx="0" cy="0"/>
        </a:xfrm>
      </p:grpSpPr>
      <p:sp>
        <p:nvSpPr>
          <p:cNvPr id="165" name="Google Shape;165;p5"/>
          <p:cNvSpPr txBox="1"/>
          <p:nvPr/>
        </p:nvSpPr>
        <p:spPr>
          <a:xfrm>
            <a:off x="3148950" y="467875"/>
            <a:ext cx="2846100" cy="516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GB" sz="2400" b="0" i="0" u="none" strike="noStrike" cap="none">
                <a:solidFill>
                  <a:srgbClr val="FFFFFF"/>
                </a:solidFill>
                <a:latin typeface="Fraunces SemiBold"/>
                <a:ea typeface="Fraunces SemiBold"/>
                <a:cs typeface="Fraunces SemiBold"/>
                <a:sym typeface="Fraunces SemiBold"/>
              </a:rPr>
              <a:t>The Work Plan</a:t>
            </a:r>
            <a:endParaRPr sz="2400" b="0" i="0" u="none" strike="noStrike" cap="none">
              <a:solidFill>
                <a:srgbClr val="FFFFFF"/>
              </a:solidFill>
              <a:latin typeface="Fraunces SemiBold"/>
              <a:ea typeface="Fraunces SemiBold"/>
              <a:cs typeface="Fraunces SemiBold"/>
              <a:sym typeface="Fraunces SemiBold"/>
            </a:endParaRPr>
          </a:p>
          <a:p>
            <a:pPr marL="0" marR="0" lvl="0" indent="0" algn="ctr" rtl="0">
              <a:lnSpc>
                <a:spcPct val="100000"/>
              </a:lnSpc>
              <a:spcBef>
                <a:spcPts val="0"/>
              </a:spcBef>
              <a:spcAft>
                <a:spcPts val="0"/>
              </a:spcAft>
              <a:buClr>
                <a:srgbClr val="000000"/>
              </a:buClr>
              <a:buSzPts val="2800"/>
              <a:buFont typeface="Arial"/>
              <a:buNone/>
            </a:pPr>
            <a:endParaRPr sz="2400" b="0" i="0" u="none" strike="noStrike" cap="none">
              <a:solidFill>
                <a:srgbClr val="FFFFFF"/>
              </a:solidFill>
              <a:latin typeface="Arial"/>
              <a:ea typeface="Arial"/>
              <a:cs typeface="Arial"/>
              <a:sym typeface="Arial"/>
            </a:endParaRPr>
          </a:p>
        </p:txBody>
      </p:sp>
      <p:sp>
        <p:nvSpPr>
          <p:cNvPr id="166" name="Google Shape;166;p5"/>
          <p:cNvSpPr/>
          <p:nvPr/>
        </p:nvSpPr>
        <p:spPr>
          <a:xfrm>
            <a:off x="1795539" y="945875"/>
            <a:ext cx="5552924" cy="3137449"/>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7" name="Google Shape;167;p5"/>
          <p:cNvSpPr/>
          <p:nvPr/>
        </p:nvSpPr>
        <p:spPr>
          <a:xfrm>
            <a:off x="1833539" y="983875"/>
            <a:ext cx="5476924" cy="3061449"/>
          </a:xfrm>
          <a:prstGeom prst="rect">
            <a:avLst/>
          </a:prstGeom>
          <a:noFill/>
          <a:ln w="19050" cap="flat" cmpd="sng">
            <a:solidFill>
              <a:srgbClr val="03BF6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8" name="Google Shape;168;p5"/>
          <p:cNvSpPr/>
          <p:nvPr/>
        </p:nvSpPr>
        <p:spPr>
          <a:xfrm>
            <a:off x="2062079" y="1146000"/>
            <a:ext cx="5019844" cy="250000"/>
          </a:xfrm>
          <a:prstGeom prst="rect">
            <a:avLst/>
          </a:prstGeom>
          <a:solidFill>
            <a:srgbClr val="3B77D6"/>
          </a:solidFill>
          <a:ln>
            <a:noFill/>
          </a:ln>
        </p:spPr>
        <p:txBody>
          <a:bodyPr spcFirstLastPara="1" wrap="square" lIns="45700" tIns="22850" rIns="45700" bIns="2285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rgbClr val="FFFFFF"/>
                </a:solidFill>
                <a:latin typeface="Montserrat"/>
                <a:ea typeface="Montserrat"/>
                <a:cs typeface="Montserrat"/>
                <a:sym typeface="Montserrat"/>
              </a:rPr>
              <a:t>WP 1: </a:t>
            </a:r>
            <a:r>
              <a:rPr lang="en-GB" sz="1050" b="0" i="0" u="none" strike="noStrike" cap="none">
                <a:solidFill>
                  <a:srgbClr val="FFFFFF"/>
                </a:solidFill>
                <a:latin typeface="Montserrat"/>
                <a:ea typeface="Montserrat"/>
                <a:cs typeface="Montserrat"/>
                <a:sym typeface="Montserrat"/>
              </a:rPr>
              <a:t>Project Management &amp; Quality Assurance</a:t>
            </a:r>
            <a:endParaRPr/>
          </a:p>
        </p:txBody>
      </p:sp>
      <p:sp>
        <p:nvSpPr>
          <p:cNvPr id="169" name="Google Shape;169;p5"/>
          <p:cNvSpPr/>
          <p:nvPr/>
        </p:nvSpPr>
        <p:spPr>
          <a:xfrm>
            <a:off x="2062079" y="3633000"/>
            <a:ext cx="5019844" cy="250000"/>
          </a:xfrm>
          <a:prstGeom prst="rect">
            <a:avLst/>
          </a:prstGeom>
          <a:solidFill>
            <a:srgbClr val="3B77D6"/>
          </a:solidFill>
          <a:ln>
            <a:noFill/>
          </a:ln>
        </p:spPr>
        <p:txBody>
          <a:bodyPr spcFirstLastPara="1" wrap="square" lIns="45700" tIns="22850" rIns="45700" bIns="2285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rgbClr val="FFFFFF"/>
                </a:solidFill>
                <a:latin typeface="Montserrat"/>
                <a:ea typeface="Montserrat"/>
                <a:cs typeface="Montserrat"/>
                <a:sym typeface="Montserrat"/>
              </a:rPr>
              <a:t>WP 6: </a:t>
            </a:r>
            <a:r>
              <a:rPr lang="en-GB" sz="1050" b="0" i="0" u="none" strike="noStrike" cap="none">
                <a:solidFill>
                  <a:srgbClr val="FFFFFF"/>
                </a:solidFill>
                <a:latin typeface="Montserrat"/>
                <a:ea typeface="Montserrat"/>
                <a:cs typeface="Montserrat"/>
                <a:sym typeface="Montserrat"/>
              </a:rPr>
              <a:t>Dissemination &amp; Impact</a:t>
            </a:r>
            <a:endParaRPr/>
          </a:p>
        </p:txBody>
      </p:sp>
      <p:sp>
        <p:nvSpPr>
          <p:cNvPr id="170" name="Google Shape;170;p5"/>
          <p:cNvSpPr/>
          <p:nvPr/>
        </p:nvSpPr>
        <p:spPr>
          <a:xfrm>
            <a:off x="2102079" y="1566000"/>
            <a:ext cx="1152461" cy="1897000"/>
          </a:xfrm>
          <a:prstGeom prst="roundRect">
            <a:avLst>
              <a:gd name="adj" fmla="val 6000"/>
            </a:avLst>
          </a:prstGeom>
          <a:solidFill>
            <a:srgbClr val="3B77D6"/>
          </a:solidFill>
          <a:ln>
            <a:noFill/>
          </a:ln>
        </p:spPr>
        <p:txBody>
          <a:bodyPr spcFirstLastPara="1" wrap="square" lIns="45700" tIns="70000" rIns="45700" bIns="45700" anchor="t" anchorCtr="0">
            <a:noAutofit/>
          </a:bodyPr>
          <a:lstStyle/>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rgbClr val="FFFFFF"/>
                </a:solidFill>
                <a:latin typeface="Montserrat"/>
                <a:ea typeface="Montserrat"/>
                <a:cs typeface="Montserrat"/>
                <a:sym typeface="Montserrat"/>
              </a:rPr>
              <a:t>WP 2</a:t>
            </a:r>
            <a:endParaRPr/>
          </a:p>
          <a:p>
            <a:pPr marL="0" marR="0" lvl="0" indent="0" algn="ctr" rtl="0">
              <a:lnSpc>
                <a:spcPct val="95000"/>
              </a:lnSpc>
              <a:spcBef>
                <a:spcPts val="200"/>
              </a:spcBef>
              <a:spcAft>
                <a:spcPts val="0"/>
              </a:spcAft>
              <a:buClr>
                <a:srgbClr val="000000"/>
              </a:buClr>
              <a:buSzPts val="1000"/>
              <a:buFont typeface="Arial"/>
              <a:buNone/>
            </a:pPr>
            <a:r>
              <a:rPr lang="en-GB" sz="1000" b="0" i="0" u="none" strike="noStrike" cap="none">
                <a:solidFill>
                  <a:srgbClr val="FFFFFF"/>
                </a:solidFill>
                <a:latin typeface="Montserrat"/>
                <a:ea typeface="Montserrat"/>
                <a:cs typeface="Montserrat"/>
                <a:sym typeface="Montserrat"/>
              </a:rPr>
              <a:t>Needs analysis and commercial drivers</a:t>
            </a:r>
            <a:endParaRPr/>
          </a:p>
        </p:txBody>
      </p:sp>
      <p:sp>
        <p:nvSpPr>
          <p:cNvPr id="171" name="Google Shape;171;p5"/>
          <p:cNvSpPr/>
          <p:nvPr/>
        </p:nvSpPr>
        <p:spPr>
          <a:xfrm>
            <a:off x="3364540" y="1566000"/>
            <a:ext cx="1152461" cy="1897000"/>
          </a:xfrm>
          <a:prstGeom prst="roundRect">
            <a:avLst>
              <a:gd name="adj" fmla="val 6000"/>
            </a:avLst>
          </a:prstGeom>
          <a:solidFill>
            <a:srgbClr val="3B77D6"/>
          </a:solidFill>
          <a:ln>
            <a:noFill/>
          </a:ln>
        </p:spPr>
        <p:txBody>
          <a:bodyPr spcFirstLastPara="1" wrap="square" lIns="45700" tIns="70000" rIns="45700" bIns="45700" anchor="t" anchorCtr="0">
            <a:noAutofit/>
          </a:bodyPr>
          <a:lstStyle/>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rgbClr val="FFFFFF"/>
                </a:solidFill>
                <a:latin typeface="Montserrat"/>
                <a:ea typeface="Montserrat"/>
                <a:cs typeface="Montserrat"/>
                <a:sym typeface="Montserrat"/>
              </a:rPr>
              <a:t>WP 3</a:t>
            </a:r>
            <a:endParaRPr/>
          </a:p>
          <a:p>
            <a:pPr marL="0" marR="0" lvl="0" indent="0" algn="ctr" rtl="0">
              <a:lnSpc>
                <a:spcPct val="95000"/>
              </a:lnSpc>
              <a:spcBef>
                <a:spcPts val="200"/>
              </a:spcBef>
              <a:spcAft>
                <a:spcPts val="0"/>
              </a:spcAft>
              <a:buClr>
                <a:srgbClr val="000000"/>
              </a:buClr>
              <a:buSzPts val="1000"/>
              <a:buFont typeface="Arial"/>
              <a:buNone/>
            </a:pPr>
            <a:r>
              <a:rPr lang="en-GB" sz="1000" b="0" i="0" u="none" strike="noStrike" cap="none">
                <a:solidFill>
                  <a:srgbClr val="FFFFFF"/>
                </a:solidFill>
                <a:latin typeface="Montserrat"/>
                <a:ea typeface="Montserrat"/>
                <a:cs typeface="Montserrat"/>
                <a:sym typeface="Montserrat"/>
              </a:rPr>
              <a:t>Analysis of raw data for curriculum development</a:t>
            </a:r>
            <a:endParaRPr/>
          </a:p>
        </p:txBody>
      </p:sp>
      <p:sp>
        <p:nvSpPr>
          <p:cNvPr id="172" name="Google Shape;172;p5"/>
          <p:cNvSpPr/>
          <p:nvPr/>
        </p:nvSpPr>
        <p:spPr>
          <a:xfrm>
            <a:off x="4627001" y="1566000"/>
            <a:ext cx="1152461" cy="1897000"/>
          </a:xfrm>
          <a:prstGeom prst="roundRect">
            <a:avLst>
              <a:gd name="adj" fmla="val 6000"/>
            </a:avLst>
          </a:prstGeom>
          <a:solidFill>
            <a:srgbClr val="3B77D6"/>
          </a:solidFill>
          <a:ln>
            <a:noFill/>
          </a:ln>
        </p:spPr>
        <p:txBody>
          <a:bodyPr spcFirstLastPara="1" wrap="square" lIns="45700" tIns="70000" rIns="45700" bIns="45700" anchor="t" anchorCtr="0">
            <a:noAutofit/>
          </a:bodyPr>
          <a:lstStyle/>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rgbClr val="FFFFFF"/>
                </a:solidFill>
                <a:latin typeface="Montserrat"/>
                <a:ea typeface="Montserrat"/>
                <a:cs typeface="Montserrat"/>
                <a:sym typeface="Montserrat"/>
              </a:rPr>
              <a:t>WP 4</a:t>
            </a:r>
            <a:endParaRPr/>
          </a:p>
          <a:p>
            <a:pPr marL="0" marR="0" lvl="0" indent="0" algn="ctr" rtl="0">
              <a:lnSpc>
                <a:spcPct val="95000"/>
              </a:lnSpc>
              <a:spcBef>
                <a:spcPts val="200"/>
              </a:spcBef>
              <a:spcAft>
                <a:spcPts val="0"/>
              </a:spcAft>
              <a:buClr>
                <a:srgbClr val="000000"/>
              </a:buClr>
              <a:buSzPts val="900"/>
              <a:buFont typeface="Arial"/>
              <a:buNone/>
            </a:pPr>
            <a:r>
              <a:rPr lang="en-GB" sz="900" b="0" i="0" u="none" strike="noStrike" cap="none">
                <a:solidFill>
                  <a:srgbClr val="FFFFFF"/>
                </a:solidFill>
                <a:latin typeface="Montserrat"/>
                <a:ea typeface="Montserrat"/>
                <a:cs typeface="Montserrat"/>
                <a:sym typeface="Montserrat"/>
              </a:rPr>
              <a:t>Development of educational material</a:t>
            </a:r>
            <a:endParaRPr/>
          </a:p>
        </p:txBody>
      </p:sp>
      <p:sp>
        <p:nvSpPr>
          <p:cNvPr id="173" name="Google Shape;173;p5"/>
          <p:cNvSpPr/>
          <p:nvPr/>
        </p:nvSpPr>
        <p:spPr>
          <a:xfrm>
            <a:off x="4697001" y="2373000"/>
            <a:ext cx="1012461" cy="270000"/>
          </a:xfrm>
          <a:prstGeom prst="roundRect">
            <a:avLst>
              <a:gd name="adj" fmla="val 18000"/>
            </a:avLst>
          </a:prstGeom>
          <a:solidFill>
            <a:srgbClr val="FFFFFF"/>
          </a:solidFill>
          <a:ln>
            <a:noFill/>
          </a:ln>
        </p:spPr>
        <p:txBody>
          <a:bodyPr spcFirstLastPara="1" wrap="square" lIns="27425" tIns="9125" rIns="27425" bIns="9125" anchor="ctr" anchorCtr="0">
            <a:noAutofit/>
          </a:bodyPr>
          <a:lstStyle/>
          <a:p>
            <a:pPr marL="0" marR="0" lvl="0" indent="0" algn="ctr" rtl="0">
              <a:lnSpc>
                <a:spcPct val="90000"/>
              </a:lnSpc>
              <a:spcBef>
                <a:spcPts val="0"/>
              </a:spcBef>
              <a:spcAft>
                <a:spcPts val="0"/>
              </a:spcAft>
              <a:buClr>
                <a:srgbClr val="000000"/>
              </a:buClr>
              <a:buSzPts val="750"/>
              <a:buFont typeface="Arial"/>
              <a:buNone/>
            </a:pPr>
            <a:r>
              <a:rPr lang="en-GB" sz="750" b="1" i="0" u="none" strike="noStrike" cap="none">
                <a:solidFill>
                  <a:srgbClr val="3B77D6"/>
                </a:solidFill>
                <a:latin typeface="Montserrat"/>
                <a:ea typeface="Montserrat"/>
                <a:cs typeface="Montserrat"/>
                <a:sym typeface="Montserrat"/>
              </a:rPr>
              <a:t>HE Learning Stream</a:t>
            </a:r>
            <a:endParaRPr/>
          </a:p>
        </p:txBody>
      </p:sp>
      <p:sp>
        <p:nvSpPr>
          <p:cNvPr id="174" name="Google Shape;174;p5"/>
          <p:cNvSpPr/>
          <p:nvPr/>
        </p:nvSpPr>
        <p:spPr>
          <a:xfrm>
            <a:off x="4697001" y="2693000"/>
            <a:ext cx="1012461" cy="270000"/>
          </a:xfrm>
          <a:prstGeom prst="roundRect">
            <a:avLst>
              <a:gd name="adj" fmla="val 18000"/>
            </a:avLst>
          </a:prstGeom>
          <a:solidFill>
            <a:srgbClr val="FFFFFF"/>
          </a:solidFill>
          <a:ln>
            <a:noFill/>
          </a:ln>
        </p:spPr>
        <p:txBody>
          <a:bodyPr spcFirstLastPara="1" wrap="square" lIns="27425" tIns="9125" rIns="27425" bIns="9125" anchor="ctr" anchorCtr="0">
            <a:noAutofit/>
          </a:bodyPr>
          <a:lstStyle/>
          <a:p>
            <a:pPr marL="0" marR="0" lvl="0" indent="0" algn="ctr" rtl="0">
              <a:lnSpc>
                <a:spcPct val="90000"/>
              </a:lnSpc>
              <a:spcBef>
                <a:spcPts val="0"/>
              </a:spcBef>
              <a:spcAft>
                <a:spcPts val="0"/>
              </a:spcAft>
              <a:buClr>
                <a:srgbClr val="000000"/>
              </a:buClr>
              <a:buSzPts val="750"/>
              <a:buFont typeface="Arial"/>
              <a:buNone/>
            </a:pPr>
            <a:r>
              <a:rPr lang="en-GB" sz="750" b="1" i="0" u="none" strike="noStrike" cap="none">
                <a:solidFill>
                  <a:srgbClr val="3B77D6"/>
                </a:solidFill>
                <a:latin typeface="Montserrat"/>
                <a:ea typeface="Montserrat"/>
                <a:cs typeface="Montserrat"/>
                <a:sym typeface="Montserrat"/>
              </a:rPr>
              <a:t>VET Learning Stream</a:t>
            </a:r>
            <a:endParaRPr/>
          </a:p>
        </p:txBody>
      </p:sp>
      <p:sp>
        <p:nvSpPr>
          <p:cNvPr id="175" name="Google Shape;175;p5"/>
          <p:cNvSpPr/>
          <p:nvPr/>
        </p:nvSpPr>
        <p:spPr>
          <a:xfrm>
            <a:off x="4697001" y="3013000"/>
            <a:ext cx="1012461" cy="360000"/>
          </a:xfrm>
          <a:prstGeom prst="roundRect">
            <a:avLst>
              <a:gd name="adj" fmla="val 18000"/>
            </a:avLst>
          </a:prstGeom>
          <a:solidFill>
            <a:srgbClr val="FFFFFF"/>
          </a:solidFill>
          <a:ln>
            <a:noFill/>
          </a:ln>
        </p:spPr>
        <p:txBody>
          <a:bodyPr spcFirstLastPara="1" wrap="square" lIns="27425" tIns="9125" rIns="27425" bIns="9125" anchor="ctr" anchorCtr="0">
            <a:noAutofit/>
          </a:bodyPr>
          <a:lstStyle/>
          <a:p>
            <a:pPr marL="0" marR="0" lvl="0" indent="0" algn="ctr" rtl="0">
              <a:lnSpc>
                <a:spcPct val="90000"/>
              </a:lnSpc>
              <a:spcBef>
                <a:spcPts val="0"/>
              </a:spcBef>
              <a:spcAft>
                <a:spcPts val="0"/>
              </a:spcAft>
              <a:buClr>
                <a:srgbClr val="000000"/>
              </a:buClr>
              <a:buSzPts val="750"/>
              <a:buFont typeface="Arial"/>
              <a:buNone/>
            </a:pPr>
            <a:r>
              <a:rPr lang="en-GB" sz="750" b="1" i="0" u="none" strike="noStrike" cap="none" dirty="0">
                <a:solidFill>
                  <a:srgbClr val="3B77D6"/>
                </a:solidFill>
                <a:latin typeface="Montserrat"/>
                <a:ea typeface="Montserrat"/>
                <a:cs typeface="Montserrat"/>
                <a:sym typeface="Montserrat"/>
              </a:rPr>
              <a:t>Train-the-trainer (TTT) Learning Stream</a:t>
            </a:r>
            <a:endParaRPr dirty="0"/>
          </a:p>
        </p:txBody>
      </p:sp>
      <p:sp>
        <p:nvSpPr>
          <p:cNvPr id="176" name="Google Shape;176;p5"/>
          <p:cNvSpPr/>
          <p:nvPr/>
        </p:nvSpPr>
        <p:spPr>
          <a:xfrm>
            <a:off x="5889462" y="1566000"/>
            <a:ext cx="1152461" cy="1897000"/>
          </a:xfrm>
          <a:prstGeom prst="roundRect">
            <a:avLst>
              <a:gd name="adj" fmla="val 6000"/>
            </a:avLst>
          </a:prstGeom>
          <a:solidFill>
            <a:srgbClr val="3B77D6"/>
          </a:solidFill>
          <a:ln>
            <a:noFill/>
          </a:ln>
        </p:spPr>
        <p:txBody>
          <a:bodyPr spcFirstLastPara="1" wrap="square" lIns="45700" tIns="70000" rIns="45700" bIns="45700" anchor="t" anchorCtr="0">
            <a:noAutofit/>
          </a:bodyPr>
          <a:lstStyle/>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rgbClr val="FFFFFF"/>
                </a:solidFill>
                <a:latin typeface="Montserrat"/>
                <a:ea typeface="Montserrat"/>
                <a:cs typeface="Montserrat"/>
                <a:sym typeface="Montserrat"/>
              </a:rPr>
              <a:t>WP 5</a:t>
            </a:r>
            <a:endParaRPr/>
          </a:p>
          <a:p>
            <a:pPr marL="0" marR="0" lvl="0" indent="0" algn="ctr" rtl="0">
              <a:lnSpc>
                <a:spcPct val="95000"/>
              </a:lnSpc>
              <a:spcBef>
                <a:spcPts val="200"/>
              </a:spcBef>
              <a:spcAft>
                <a:spcPts val="0"/>
              </a:spcAft>
              <a:buClr>
                <a:srgbClr val="000000"/>
              </a:buClr>
              <a:buSzPts val="900"/>
              <a:buFont typeface="Arial"/>
              <a:buNone/>
            </a:pPr>
            <a:r>
              <a:rPr lang="en-GB" sz="900" b="0" i="0" u="none" strike="noStrike" cap="none">
                <a:solidFill>
                  <a:srgbClr val="FFFFFF"/>
                </a:solidFill>
                <a:latin typeface="Montserrat"/>
                <a:ea typeface="Montserrat"/>
                <a:cs typeface="Montserrat"/>
                <a:sym typeface="Montserrat"/>
              </a:rPr>
              <a:t>Piloting, evaluation &amp; curriculum impact analysis</a:t>
            </a:r>
            <a:endParaRPr/>
          </a:p>
        </p:txBody>
      </p:sp>
      <p:sp>
        <p:nvSpPr>
          <p:cNvPr id="177" name="Google Shape;177;p5"/>
          <p:cNvSpPr/>
          <p:nvPr/>
        </p:nvSpPr>
        <p:spPr>
          <a:xfrm>
            <a:off x="5959462" y="2373000"/>
            <a:ext cx="1012461" cy="270000"/>
          </a:xfrm>
          <a:prstGeom prst="roundRect">
            <a:avLst>
              <a:gd name="adj" fmla="val 18000"/>
            </a:avLst>
          </a:prstGeom>
          <a:solidFill>
            <a:srgbClr val="FFFFFF"/>
          </a:solidFill>
          <a:ln>
            <a:noFill/>
          </a:ln>
        </p:spPr>
        <p:txBody>
          <a:bodyPr spcFirstLastPara="1" wrap="square" lIns="27425" tIns="9125" rIns="27425" bIns="9125" anchor="ctr" anchorCtr="0">
            <a:noAutofit/>
          </a:bodyPr>
          <a:lstStyle/>
          <a:p>
            <a:pPr marL="0" marR="0" lvl="0" indent="0" algn="ctr" rtl="0">
              <a:lnSpc>
                <a:spcPct val="90000"/>
              </a:lnSpc>
              <a:spcBef>
                <a:spcPts val="0"/>
              </a:spcBef>
              <a:spcAft>
                <a:spcPts val="0"/>
              </a:spcAft>
              <a:buClr>
                <a:srgbClr val="000000"/>
              </a:buClr>
              <a:buSzPts val="750"/>
              <a:buFont typeface="Arial"/>
              <a:buNone/>
            </a:pPr>
            <a:r>
              <a:rPr lang="en-GB" sz="750" b="1" i="0" u="none" strike="noStrike" cap="none">
                <a:solidFill>
                  <a:srgbClr val="3B77D6"/>
                </a:solidFill>
                <a:latin typeface="Montserrat"/>
                <a:ea typeface="Montserrat"/>
                <a:cs typeface="Montserrat"/>
                <a:sym typeface="Montserrat"/>
              </a:rPr>
              <a:t>HE Piloting</a:t>
            </a:r>
            <a:endParaRPr/>
          </a:p>
        </p:txBody>
      </p:sp>
      <p:sp>
        <p:nvSpPr>
          <p:cNvPr id="178" name="Google Shape;178;p5"/>
          <p:cNvSpPr/>
          <p:nvPr/>
        </p:nvSpPr>
        <p:spPr>
          <a:xfrm>
            <a:off x="5959462" y="2693000"/>
            <a:ext cx="1012461" cy="270000"/>
          </a:xfrm>
          <a:prstGeom prst="roundRect">
            <a:avLst>
              <a:gd name="adj" fmla="val 18000"/>
            </a:avLst>
          </a:prstGeom>
          <a:solidFill>
            <a:srgbClr val="FFFFFF"/>
          </a:solidFill>
          <a:ln>
            <a:noFill/>
          </a:ln>
        </p:spPr>
        <p:txBody>
          <a:bodyPr spcFirstLastPara="1" wrap="square" lIns="27425" tIns="9125" rIns="27425" bIns="9125" anchor="ctr" anchorCtr="0">
            <a:noAutofit/>
          </a:bodyPr>
          <a:lstStyle/>
          <a:p>
            <a:pPr marL="0" marR="0" lvl="0" indent="0" algn="ctr" rtl="0">
              <a:lnSpc>
                <a:spcPct val="90000"/>
              </a:lnSpc>
              <a:spcBef>
                <a:spcPts val="0"/>
              </a:spcBef>
              <a:spcAft>
                <a:spcPts val="0"/>
              </a:spcAft>
              <a:buClr>
                <a:srgbClr val="000000"/>
              </a:buClr>
              <a:buSzPts val="750"/>
              <a:buFont typeface="Arial"/>
              <a:buNone/>
            </a:pPr>
            <a:r>
              <a:rPr lang="en-GB" sz="750" b="1" i="0" u="none" strike="noStrike" cap="none">
                <a:solidFill>
                  <a:srgbClr val="3B77D6"/>
                </a:solidFill>
                <a:latin typeface="Montserrat"/>
                <a:ea typeface="Montserrat"/>
                <a:cs typeface="Montserrat"/>
                <a:sym typeface="Montserrat"/>
              </a:rPr>
              <a:t>VET Piloting</a:t>
            </a:r>
            <a:endParaRPr/>
          </a:p>
        </p:txBody>
      </p:sp>
      <p:sp>
        <p:nvSpPr>
          <p:cNvPr id="179" name="Google Shape;179;p5"/>
          <p:cNvSpPr/>
          <p:nvPr/>
        </p:nvSpPr>
        <p:spPr>
          <a:xfrm>
            <a:off x="5959462" y="3013000"/>
            <a:ext cx="1012461" cy="360000"/>
          </a:xfrm>
          <a:prstGeom prst="roundRect">
            <a:avLst>
              <a:gd name="adj" fmla="val 18000"/>
            </a:avLst>
          </a:prstGeom>
          <a:solidFill>
            <a:srgbClr val="FFFFFF"/>
          </a:solidFill>
          <a:ln>
            <a:noFill/>
          </a:ln>
        </p:spPr>
        <p:txBody>
          <a:bodyPr spcFirstLastPara="1" wrap="square" lIns="27425" tIns="9125" rIns="27425" bIns="9125" anchor="ctr" anchorCtr="0">
            <a:noAutofit/>
          </a:bodyPr>
          <a:lstStyle/>
          <a:p>
            <a:pPr marL="0" marR="0" lvl="0" indent="0" algn="ctr" rtl="0">
              <a:lnSpc>
                <a:spcPct val="90000"/>
              </a:lnSpc>
              <a:spcBef>
                <a:spcPts val="0"/>
              </a:spcBef>
              <a:spcAft>
                <a:spcPts val="0"/>
              </a:spcAft>
              <a:buClr>
                <a:srgbClr val="000000"/>
              </a:buClr>
              <a:buSzPts val="750"/>
              <a:buFont typeface="Arial"/>
              <a:buNone/>
            </a:pPr>
            <a:r>
              <a:rPr lang="en-GB" sz="750" b="1" i="0" u="none" strike="noStrike" cap="none" dirty="0">
                <a:solidFill>
                  <a:srgbClr val="3B77D6"/>
                </a:solidFill>
                <a:latin typeface="Montserrat"/>
                <a:ea typeface="Montserrat"/>
                <a:cs typeface="Montserrat"/>
                <a:sym typeface="Montserrat"/>
              </a:rPr>
              <a:t>Train-the-trainer (TTT) Piloting</a:t>
            </a:r>
            <a:endParaRPr dirty="0"/>
          </a:p>
        </p:txBody>
      </p:sp>
      <p:cxnSp>
        <p:nvCxnSpPr>
          <p:cNvPr id="180" name="Google Shape;180;p5"/>
          <p:cNvCxnSpPr/>
          <p:nvPr/>
        </p:nvCxnSpPr>
        <p:spPr>
          <a:xfrm>
            <a:off x="2678309" y="1416000"/>
            <a:ext cx="0" cy="130000"/>
          </a:xfrm>
          <a:prstGeom prst="straightConnector1">
            <a:avLst/>
          </a:prstGeom>
          <a:noFill/>
          <a:ln w="19050" cap="flat" cmpd="sng">
            <a:solidFill>
              <a:srgbClr val="03BF62"/>
            </a:solidFill>
            <a:prstDash val="solid"/>
            <a:round/>
            <a:headEnd type="triangle" w="med" len="med"/>
            <a:tailEnd type="triangle" w="med" len="med"/>
          </a:ln>
        </p:spPr>
      </p:cxnSp>
      <p:cxnSp>
        <p:nvCxnSpPr>
          <p:cNvPr id="181" name="Google Shape;181;p5"/>
          <p:cNvCxnSpPr/>
          <p:nvPr/>
        </p:nvCxnSpPr>
        <p:spPr>
          <a:xfrm>
            <a:off x="2678309" y="3483000"/>
            <a:ext cx="0" cy="130000"/>
          </a:xfrm>
          <a:prstGeom prst="straightConnector1">
            <a:avLst/>
          </a:prstGeom>
          <a:noFill/>
          <a:ln w="19050" cap="flat" cmpd="sng">
            <a:solidFill>
              <a:srgbClr val="03BF62"/>
            </a:solidFill>
            <a:prstDash val="solid"/>
            <a:round/>
            <a:headEnd type="triangle" w="med" len="med"/>
            <a:tailEnd type="triangle" w="med" len="med"/>
          </a:ln>
        </p:spPr>
      </p:cxnSp>
      <p:cxnSp>
        <p:nvCxnSpPr>
          <p:cNvPr id="182" name="Google Shape;182;p5"/>
          <p:cNvCxnSpPr/>
          <p:nvPr/>
        </p:nvCxnSpPr>
        <p:spPr>
          <a:xfrm>
            <a:off x="3940770" y="1416000"/>
            <a:ext cx="0" cy="130000"/>
          </a:xfrm>
          <a:prstGeom prst="straightConnector1">
            <a:avLst/>
          </a:prstGeom>
          <a:noFill/>
          <a:ln w="19050" cap="flat" cmpd="sng">
            <a:solidFill>
              <a:srgbClr val="03BF62"/>
            </a:solidFill>
            <a:prstDash val="solid"/>
            <a:round/>
            <a:headEnd type="triangle" w="med" len="med"/>
            <a:tailEnd type="triangle" w="med" len="med"/>
          </a:ln>
        </p:spPr>
      </p:cxnSp>
      <p:cxnSp>
        <p:nvCxnSpPr>
          <p:cNvPr id="183" name="Google Shape;183;p5"/>
          <p:cNvCxnSpPr/>
          <p:nvPr/>
        </p:nvCxnSpPr>
        <p:spPr>
          <a:xfrm>
            <a:off x="3940770" y="3483000"/>
            <a:ext cx="0" cy="130000"/>
          </a:xfrm>
          <a:prstGeom prst="straightConnector1">
            <a:avLst/>
          </a:prstGeom>
          <a:noFill/>
          <a:ln w="19050" cap="flat" cmpd="sng">
            <a:solidFill>
              <a:srgbClr val="03BF62"/>
            </a:solidFill>
            <a:prstDash val="solid"/>
            <a:round/>
            <a:headEnd type="triangle" w="med" len="med"/>
            <a:tailEnd type="triangle" w="med" len="med"/>
          </a:ln>
        </p:spPr>
      </p:cxnSp>
      <p:cxnSp>
        <p:nvCxnSpPr>
          <p:cNvPr id="184" name="Google Shape;184;p5"/>
          <p:cNvCxnSpPr/>
          <p:nvPr/>
        </p:nvCxnSpPr>
        <p:spPr>
          <a:xfrm>
            <a:off x="5203231" y="1416000"/>
            <a:ext cx="0" cy="130000"/>
          </a:xfrm>
          <a:prstGeom prst="straightConnector1">
            <a:avLst/>
          </a:prstGeom>
          <a:noFill/>
          <a:ln w="19050" cap="flat" cmpd="sng">
            <a:solidFill>
              <a:srgbClr val="03BF62"/>
            </a:solidFill>
            <a:prstDash val="solid"/>
            <a:round/>
            <a:headEnd type="triangle" w="med" len="med"/>
            <a:tailEnd type="triangle" w="med" len="med"/>
          </a:ln>
        </p:spPr>
      </p:cxnSp>
      <p:cxnSp>
        <p:nvCxnSpPr>
          <p:cNvPr id="185" name="Google Shape;185;p5"/>
          <p:cNvCxnSpPr/>
          <p:nvPr/>
        </p:nvCxnSpPr>
        <p:spPr>
          <a:xfrm>
            <a:off x="5203231" y="3483000"/>
            <a:ext cx="0" cy="130000"/>
          </a:xfrm>
          <a:prstGeom prst="straightConnector1">
            <a:avLst/>
          </a:prstGeom>
          <a:noFill/>
          <a:ln w="19050" cap="flat" cmpd="sng">
            <a:solidFill>
              <a:srgbClr val="03BF62"/>
            </a:solidFill>
            <a:prstDash val="solid"/>
            <a:round/>
            <a:headEnd type="triangle" w="med" len="med"/>
            <a:tailEnd type="triangle" w="med" len="med"/>
          </a:ln>
        </p:spPr>
      </p:cxnSp>
      <p:cxnSp>
        <p:nvCxnSpPr>
          <p:cNvPr id="186" name="Google Shape;186;p5"/>
          <p:cNvCxnSpPr/>
          <p:nvPr/>
        </p:nvCxnSpPr>
        <p:spPr>
          <a:xfrm>
            <a:off x="6465692" y="1416000"/>
            <a:ext cx="0" cy="130000"/>
          </a:xfrm>
          <a:prstGeom prst="straightConnector1">
            <a:avLst/>
          </a:prstGeom>
          <a:noFill/>
          <a:ln w="19050" cap="flat" cmpd="sng">
            <a:solidFill>
              <a:srgbClr val="03BF62"/>
            </a:solidFill>
            <a:prstDash val="solid"/>
            <a:round/>
            <a:headEnd type="triangle" w="med" len="med"/>
            <a:tailEnd type="triangle" w="med" len="med"/>
          </a:ln>
        </p:spPr>
      </p:cxnSp>
      <p:cxnSp>
        <p:nvCxnSpPr>
          <p:cNvPr id="187" name="Google Shape;187;p5"/>
          <p:cNvCxnSpPr/>
          <p:nvPr/>
        </p:nvCxnSpPr>
        <p:spPr>
          <a:xfrm>
            <a:off x="6465692" y="3483000"/>
            <a:ext cx="0" cy="130000"/>
          </a:xfrm>
          <a:prstGeom prst="straightConnector1">
            <a:avLst/>
          </a:prstGeom>
          <a:noFill/>
          <a:ln w="19050" cap="flat" cmpd="sng">
            <a:solidFill>
              <a:srgbClr val="03BF62"/>
            </a:solidFill>
            <a:prstDash val="solid"/>
            <a:round/>
            <a:headEnd type="triangle" w="med" len="med"/>
            <a:tailEnd type="triangle" w="med" len="med"/>
          </a:ln>
        </p:spPr>
      </p:cxnSp>
      <p:cxnSp>
        <p:nvCxnSpPr>
          <p:cNvPr id="188" name="Google Shape;188;p5"/>
          <p:cNvCxnSpPr/>
          <p:nvPr/>
        </p:nvCxnSpPr>
        <p:spPr>
          <a:xfrm>
            <a:off x="3269540" y="2457590"/>
            <a:ext cx="80000" cy="0"/>
          </a:xfrm>
          <a:prstGeom prst="straightConnector1">
            <a:avLst/>
          </a:prstGeom>
          <a:noFill/>
          <a:ln w="15875" cap="flat" cmpd="sng">
            <a:solidFill>
              <a:srgbClr val="3B77D6"/>
            </a:solidFill>
            <a:prstDash val="solid"/>
            <a:round/>
            <a:headEnd type="none" w="sm" len="sm"/>
            <a:tailEnd type="triangle" w="med" len="med"/>
          </a:ln>
        </p:spPr>
      </p:cxnSp>
      <p:cxnSp>
        <p:nvCxnSpPr>
          <p:cNvPr id="189" name="Google Shape;189;p5"/>
          <p:cNvCxnSpPr/>
          <p:nvPr/>
        </p:nvCxnSpPr>
        <p:spPr>
          <a:xfrm>
            <a:off x="4532001" y="2457590"/>
            <a:ext cx="80000" cy="0"/>
          </a:xfrm>
          <a:prstGeom prst="straightConnector1">
            <a:avLst/>
          </a:prstGeom>
          <a:noFill/>
          <a:ln w="15875" cap="flat" cmpd="sng">
            <a:solidFill>
              <a:srgbClr val="3B77D6"/>
            </a:solidFill>
            <a:prstDash val="solid"/>
            <a:round/>
            <a:headEnd type="none" w="sm" len="sm"/>
            <a:tailEnd type="triangle" w="med" len="med"/>
          </a:ln>
        </p:spPr>
      </p:cxnSp>
      <p:cxnSp>
        <p:nvCxnSpPr>
          <p:cNvPr id="190" name="Google Shape;190;p5"/>
          <p:cNvCxnSpPr/>
          <p:nvPr/>
        </p:nvCxnSpPr>
        <p:spPr>
          <a:xfrm>
            <a:off x="5794462" y="2457590"/>
            <a:ext cx="80000" cy="0"/>
          </a:xfrm>
          <a:prstGeom prst="straightConnector1">
            <a:avLst/>
          </a:prstGeom>
          <a:noFill/>
          <a:ln w="15875" cap="flat" cmpd="sng">
            <a:solidFill>
              <a:srgbClr val="3B77D6"/>
            </a:solidFill>
            <a:prstDash val="solid"/>
            <a:round/>
            <a:headEnd type="none" w="sm" len="sm"/>
            <a:tailEnd type="triangle" w="med" len="med"/>
          </a:ln>
        </p:spPr>
      </p:cxnSp>
      <p:sp>
        <p:nvSpPr>
          <p:cNvPr id="191" name="Google Shape;191;p5"/>
          <p:cNvSpPr/>
          <p:nvPr/>
        </p:nvSpPr>
        <p:spPr>
          <a:xfrm>
            <a:off x="1952079" y="1271000"/>
            <a:ext cx="110000" cy="2487000"/>
          </a:xfrm>
          <a:custGeom>
            <a:avLst/>
            <a:gdLst/>
            <a:ahLst/>
            <a:cxnLst/>
            <a:rect l="l" t="t" r="r" b="b"/>
            <a:pathLst>
              <a:path w="110000" h="2487000" fill="none" extrusionOk="0">
                <a:moveTo>
                  <a:pt x="110000" y="0"/>
                </a:moveTo>
                <a:lnTo>
                  <a:pt x="0" y="0"/>
                </a:lnTo>
                <a:lnTo>
                  <a:pt x="0" y="2487000"/>
                </a:lnTo>
                <a:lnTo>
                  <a:pt x="110000" y="2487000"/>
                </a:lnTo>
              </a:path>
            </a:pathLst>
          </a:custGeom>
          <a:noFill/>
          <a:ln w="19050" cap="flat" cmpd="sng">
            <a:solidFill>
              <a:srgbClr val="03BF62"/>
            </a:solidFill>
            <a:prstDash val="solid"/>
            <a:round/>
            <a:headEnd type="triangle" w="med" len="med"/>
            <a:tailEnd type="triangle" w="med" len="med"/>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2" name="Google Shape;192;p5"/>
          <p:cNvSpPr/>
          <p:nvPr/>
        </p:nvSpPr>
        <p:spPr>
          <a:xfrm>
            <a:off x="7081923" y="1271000"/>
            <a:ext cx="110000" cy="2487000"/>
          </a:xfrm>
          <a:custGeom>
            <a:avLst/>
            <a:gdLst/>
            <a:ahLst/>
            <a:cxnLst/>
            <a:rect l="l" t="t" r="r" b="b"/>
            <a:pathLst>
              <a:path w="110000" h="2487000" fill="none" extrusionOk="0">
                <a:moveTo>
                  <a:pt x="0" y="0"/>
                </a:moveTo>
                <a:lnTo>
                  <a:pt x="110000" y="0"/>
                </a:lnTo>
                <a:lnTo>
                  <a:pt x="110000" y="2487000"/>
                </a:lnTo>
                <a:lnTo>
                  <a:pt x="0" y="2487000"/>
                </a:lnTo>
              </a:path>
            </a:pathLst>
          </a:custGeom>
          <a:noFill/>
          <a:ln w="19050" cap="flat" cmpd="sng">
            <a:solidFill>
              <a:srgbClr val="03BF62"/>
            </a:solidFill>
            <a:prstDash val="solid"/>
            <a:round/>
            <a:headEnd type="triangle" w="med" len="med"/>
            <a:tailEnd type="triangle" w="med" len="med"/>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193" name="Google Shape;193;p5" title="EN_Co-fundedbytheEU_RGB_WHITE.png"/>
          <p:cNvPicPr preferRelativeResize="0"/>
          <p:nvPr/>
        </p:nvPicPr>
        <p:blipFill rotWithShape="1">
          <a:blip r:embed="rId3">
            <a:alphaModFix/>
          </a:blip>
          <a:srcRect t="9435" b="9443"/>
          <a:stretch/>
        </p:blipFill>
        <p:spPr>
          <a:xfrm>
            <a:off x="6914237" y="4479677"/>
            <a:ext cx="1531361" cy="277225"/>
          </a:xfrm>
          <a:prstGeom prst="rect">
            <a:avLst/>
          </a:prstGeom>
          <a:noFill/>
          <a:ln>
            <a:noFill/>
          </a:ln>
        </p:spPr>
      </p:pic>
      <p:pic>
        <p:nvPicPr>
          <p:cNvPr id="194" name="Google Shape;194;p5" title="GREENPORT Logo 2 (5).png"/>
          <p:cNvPicPr preferRelativeResize="0"/>
          <p:nvPr/>
        </p:nvPicPr>
        <p:blipFill rotWithShape="1">
          <a:blip r:embed="rId4">
            <a:alphaModFix/>
          </a:blip>
          <a:srcRect t="5838" b="5838"/>
          <a:stretch/>
        </p:blipFill>
        <p:spPr>
          <a:xfrm>
            <a:off x="555576" y="4457538"/>
            <a:ext cx="1129309" cy="321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8"/>
        <p:cNvGrpSpPr/>
        <p:nvPr/>
      </p:nvGrpSpPr>
      <p:grpSpPr>
        <a:xfrm>
          <a:off x="0" y="0"/>
          <a:ext cx="0" cy="0"/>
          <a:chOff x="0" y="0"/>
          <a:chExt cx="0" cy="0"/>
        </a:xfrm>
      </p:grpSpPr>
      <p:sp>
        <p:nvSpPr>
          <p:cNvPr id="199" name="Google Shape;199;p6"/>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Possible Pathways to Reduce Emissions</a:t>
            </a:r>
            <a:endParaRPr sz="2500" b="0" i="0" u="none" strike="noStrike" cap="none">
              <a:solidFill>
                <a:srgbClr val="3B77D6"/>
              </a:solidFill>
              <a:latin typeface="Arial"/>
              <a:ea typeface="Arial"/>
              <a:cs typeface="Arial"/>
              <a:sym typeface="Arial"/>
            </a:endParaRPr>
          </a:p>
        </p:txBody>
      </p:sp>
      <p:sp>
        <p:nvSpPr>
          <p:cNvPr id="200" name="Google Shape;200;p6"/>
          <p:cNvSpPr txBox="1"/>
          <p:nvPr/>
        </p:nvSpPr>
        <p:spPr>
          <a:xfrm>
            <a:off x="785375" y="1300000"/>
            <a:ext cx="757325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1" u="none" strike="noStrike" cap="none">
                <a:solidFill>
                  <a:srgbClr val="555555"/>
                </a:solidFill>
                <a:latin typeface="Montserrat"/>
                <a:ea typeface="Montserrat"/>
                <a:cs typeface="Montserrat"/>
                <a:sym typeface="Montserrat"/>
              </a:rPr>
              <a:t>Strategies to improve energy efficiency in port services</a:t>
            </a:r>
            <a:endParaRPr/>
          </a:p>
        </p:txBody>
      </p:sp>
      <p:sp>
        <p:nvSpPr>
          <p:cNvPr id="201" name="Google Shape;201;p6"/>
          <p:cNvSpPr/>
          <p:nvPr/>
        </p:nvSpPr>
        <p:spPr>
          <a:xfrm>
            <a:off x="785375" y="1680000"/>
            <a:ext cx="2372416" cy="208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202" name="Google Shape;202;p6"/>
          <p:cNvSpPr/>
          <p:nvPr/>
        </p:nvSpPr>
        <p:spPr>
          <a:xfrm>
            <a:off x="945375" y="1850000"/>
            <a:ext cx="440000" cy="44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FFFFFF"/>
                </a:solidFill>
                <a:latin typeface="Montserrat"/>
                <a:ea typeface="Montserrat"/>
                <a:cs typeface="Montserrat"/>
                <a:sym typeface="Montserrat"/>
              </a:rPr>
              <a:t>1</a:t>
            </a:r>
            <a:endParaRPr/>
          </a:p>
        </p:txBody>
      </p:sp>
      <p:sp>
        <p:nvSpPr>
          <p:cNvPr id="203" name="Google Shape;203;p6"/>
          <p:cNvSpPr txBox="1"/>
          <p:nvPr/>
        </p:nvSpPr>
        <p:spPr>
          <a:xfrm>
            <a:off x="1465375" y="1830000"/>
            <a:ext cx="1592416" cy="48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1200"/>
              <a:buFont typeface="Arial"/>
              <a:buNone/>
            </a:pPr>
            <a:r>
              <a:rPr lang="en-GB" sz="1200" b="1" i="0" u="none" strike="noStrike" cap="none">
                <a:solidFill>
                  <a:srgbClr val="3B77D6"/>
                </a:solidFill>
                <a:latin typeface="Montserrat"/>
                <a:ea typeface="Montserrat"/>
                <a:cs typeface="Montserrat"/>
                <a:sym typeface="Montserrat"/>
              </a:rPr>
              <a:t>Disruptive new technologies</a:t>
            </a:r>
            <a:endParaRPr/>
          </a:p>
        </p:txBody>
      </p:sp>
      <p:sp>
        <p:nvSpPr>
          <p:cNvPr id="204" name="Google Shape;204;p6"/>
          <p:cNvSpPr/>
          <p:nvPr/>
        </p:nvSpPr>
        <p:spPr>
          <a:xfrm>
            <a:off x="945375" y="2440000"/>
            <a:ext cx="1050000" cy="230000"/>
          </a:xfrm>
          <a:prstGeom prst="roundRect">
            <a:avLst>
              <a:gd name="adj" fmla="val 50000"/>
            </a:avLst>
          </a:prstGeom>
          <a:solidFill>
            <a:srgbClr val="DCE7F8"/>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3B77D6"/>
                </a:solidFill>
                <a:latin typeface="Montserrat"/>
                <a:ea typeface="Montserrat"/>
                <a:cs typeface="Montserrat"/>
                <a:sym typeface="Montserrat"/>
              </a:rPr>
              <a:t>LONG TERM</a:t>
            </a:r>
            <a:endParaRPr/>
          </a:p>
        </p:txBody>
      </p:sp>
      <p:sp>
        <p:nvSpPr>
          <p:cNvPr id="205" name="Google Shape;205;p6"/>
          <p:cNvSpPr txBox="1"/>
          <p:nvPr/>
        </p:nvSpPr>
        <p:spPr>
          <a:xfrm>
            <a:off x="945375" y="2790000"/>
            <a:ext cx="2052416" cy="9000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E-fuels, hydrogen and full electrification: essential, but they need years, new infrastructure and major investment.</a:t>
            </a:r>
            <a:endParaRPr/>
          </a:p>
        </p:txBody>
      </p:sp>
      <p:sp>
        <p:nvSpPr>
          <p:cNvPr id="206" name="Google Shape;206;p6"/>
          <p:cNvSpPr/>
          <p:nvPr/>
        </p:nvSpPr>
        <p:spPr>
          <a:xfrm>
            <a:off x="3385791" y="1680000"/>
            <a:ext cx="2372416" cy="208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207" name="Google Shape;207;p6"/>
          <p:cNvSpPr/>
          <p:nvPr/>
        </p:nvSpPr>
        <p:spPr>
          <a:xfrm>
            <a:off x="3545791" y="1850000"/>
            <a:ext cx="440000" cy="44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FFFFFF"/>
                </a:solidFill>
                <a:latin typeface="Montserrat"/>
                <a:ea typeface="Montserrat"/>
                <a:cs typeface="Montserrat"/>
                <a:sym typeface="Montserrat"/>
              </a:rPr>
              <a:t>2</a:t>
            </a:r>
            <a:endParaRPr/>
          </a:p>
        </p:txBody>
      </p:sp>
      <p:sp>
        <p:nvSpPr>
          <p:cNvPr id="208" name="Google Shape;208;p6"/>
          <p:cNvSpPr txBox="1"/>
          <p:nvPr/>
        </p:nvSpPr>
        <p:spPr>
          <a:xfrm>
            <a:off x="4065791" y="1830000"/>
            <a:ext cx="1592416" cy="48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1200"/>
              <a:buFont typeface="Arial"/>
              <a:buNone/>
            </a:pPr>
            <a:r>
              <a:rPr lang="en-GB" sz="1200" b="1" i="0" u="none" strike="noStrike" cap="none">
                <a:solidFill>
                  <a:srgbClr val="3B77D6"/>
                </a:solidFill>
                <a:latin typeface="Montserrat"/>
                <a:ea typeface="Montserrat"/>
                <a:cs typeface="Montserrat"/>
                <a:sym typeface="Montserrat"/>
              </a:rPr>
              <a:t>Gradual technical improvements</a:t>
            </a:r>
            <a:endParaRPr/>
          </a:p>
        </p:txBody>
      </p:sp>
      <p:sp>
        <p:nvSpPr>
          <p:cNvPr id="209" name="Google Shape;209;p6"/>
          <p:cNvSpPr/>
          <p:nvPr/>
        </p:nvSpPr>
        <p:spPr>
          <a:xfrm>
            <a:off x="3545791" y="2440000"/>
            <a:ext cx="1050000" cy="230000"/>
          </a:xfrm>
          <a:prstGeom prst="roundRect">
            <a:avLst>
              <a:gd name="adj" fmla="val 50000"/>
            </a:avLst>
          </a:prstGeom>
          <a:solidFill>
            <a:srgbClr val="DCE7F8"/>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3B77D6"/>
                </a:solidFill>
                <a:latin typeface="Montserrat"/>
                <a:ea typeface="Montserrat"/>
                <a:cs typeface="Montserrat"/>
                <a:sym typeface="Montserrat"/>
              </a:rPr>
              <a:t>MEDIUM TERM</a:t>
            </a:r>
            <a:endParaRPr/>
          </a:p>
        </p:txBody>
      </p:sp>
      <p:sp>
        <p:nvSpPr>
          <p:cNvPr id="210" name="Google Shape;210;p6"/>
          <p:cNvSpPr txBox="1"/>
          <p:nvPr/>
        </p:nvSpPr>
        <p:spPr>
          <a:xfrm>
            <a:off x="3545791" y="2790000"/>
            <a:ext cx="2052416" cy="9000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Retrofits, hybrid and battery systems, drop-in biofuels such as HVO: they bridge the transition, including temporary solutions.</a:t>
            </a:r>
            <a:endParaRPr/>
          </a:p>
        </p:txBody>
      </p:sp>
      <p:sp>
        <p:nvSpPr>
          <p:cNvPr id="211" name="Google Shape;211;p6"/>
          <p:cNvSpPr/>
          <p:nvPr/>
        </p:nvSpPr>
        <p:spPr>
          <a:xfrm>
            <a:off x="5986207" y="1680000"/>
            <a:ext cx="2372416" cy="2080000"/>
          </a:xfrm>
          <a:prstGeom prst="roundRect">
            <a:avLst>
              <a:gd name="adj" fmla="val 6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212" name="Google Shape;212;p6"/>
          <p:cNvSpPr/>
          <p:nvPr/>
        </p:nvSpPr>
        <p:spPr>
          <a:xfrm>
            <a:off x="6146207" y="1850000"/>
            <a:ext cx="440000" cy="440000"/>
          </a:xfrm>
          <a:prstGeom prst="ellipse">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3B77D6"/>
                </a:solidFill>
                <a:latin typeface="Montserrat"/>
                <a:ea typeface="Montserrat"/>
                <a:cs typeface="Montserrat"/>
                <a:sym typeface="Montserrat"/>
              </a:rPr>
              <a:t>3</a:t>
            </a:r>
            <a:endParaRPr/>
          </a:p>
        </p:txBody>
      </p:sp>
      <p:sp>
        <p:nvSpPr>
          <p:cNvPr id="213" name="Google Shape;213;p6"/>
          <p:cNvSpPr txBox="1"/>
          <p:nvPr/>
        </p:nvSpPr>
        <p:spPr>
          <a:xfrm>
            <a:off x="6666207" y="1830000"/>
            <a:ext cx="1592416" cy="48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1200"/>
              <a:buFont typeface="Arial"/>
              <a:buNone/>
            </a:pPr>
            <a:r>
              <a:rPr lang="en-GB" sz="1200" b="1" i="0" u="none" strike="noStrike" cap="none">
                <a:solidFill>
                  <a:srgbClr val="FFFFFF"/>
                </a:solidFill>
                <a:latin typeface="Montserrat"/>
                <a:ea typeface="Montserrat"/>
                <a:cs typeface="Montserrat"/>
                <a:sym typeface="Montserrat"/>
              </a:rPr>
              <a:t>Change human behaviour</a:t>
            </a:r>
            <a:endParaRPr/>
          </a:p>
        </p:txBody>
      </p:sp>
      <p:sp>
        <p:nvSpPr>
          <p:cNvPr id="214" name="Google Shape;214;p6"/>
          <p:cNvSpPr/>
          <p:nvPr/>
        </p:nvSpPr>
        <p:spPr>
          <a:xfrm>
            <a:off x="6146207" y="2440000"/>
            <a:ext cx="1050000" cy="230000"/>
          </a:xfrm>
          <a:prstGeom prst="roundRect">
            <a:avLst>
              <a:gd name="adj" fmla="val 50000"/>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3B77D6"/>
                </a:solidFill>
                <a:latin typeface="Montserrat"/>
                <a:ea typeface="Montserrat"/>
                <a:cs typeface="Montserrat"/>
                <a:sym typeface="Montserrat"/>
              </a:rPr>
              <a:t>IMMEDIATE</a:t>
            </a:r>
            <a:endParaRPr/>
          </a:p>
        </p:txBody>
      </p:sp>
      <p:sp>
        <p:nvSpPr>
          <p:cNvPr id="215" name="Google Shape;215;p6"/>
          <p:cNvSpPr txBox="1"/>
          <p:nvPr/>
        </p:nvSpPr>
        <p:spPr>
          <a:xfrm>
            <a:off x="6146207" y="2790000"/>
            <a:ext cx="2052416" cy="9000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000"/>
              <a:buFont typeface="Arial"/>
              <a:buNone/>
            </a:pPr>
            <a:r>
              <a:rPr lang="en-GB" sz="1000" b="0" i="0" u="none" strike="noStrike" cap="none">
                <a:solidFill>
                  <a:srgbClr val="FFFFFF"/>
                </a:solidFill>
                <a:latin typeface="Montserrat"/>
                <a:ea typeface="Montserrat"/>
                <a:cs typeface="Montserrat"/>
                <a:sym typeface="Montserrat"/>
              </a:rPr>
              <a:t>Better human-machine interaction: same vessel, same task, less fuel. No new technology or capital investment needed.</a:t>
            </a:r>
            <a:endParaRPr/>
          </a:p>
        </p:txBody>
      </p:sp>
      <p:sp>
        <p:nvSpPr>
          <p:cNvPr id="216" name="Google Shape;216;p6"/>
          <p:cNvSpPr/>
          <p:nvPr/>
        </p:nvSpPr>
        <p:spPr>
          <a:xfrm>
            <a:off x="785375" y="3900000"/>
            <a:ext cx="7573250" cy="300000"/>
          </a:xfrm>
          <a:prstGeom prst="rightArrow">
            <a:avLst>
              <a:gd name="adj1" fmla="val 60000"/>
              <a:gd name="adj2" fmla="val 70000"/>
            </a:avLst>
          </a:prstGeom>
          <a:solidFill>
            <a:srgbClr val="E3ECFA"/>
          </a:solidFill>
          <a:ln>
            <a:noFill/>
          </a:ln>
        </p:spPr>
        <p:txBody>
          <a:bodyPr spcFirstLastPara="1" wrap="square" lIns="91425" tIns="0" rIns="91425" bIns="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GB" sz="900" b="1" i="0" u="none" strike="noStrike" cap="none">
                <a:solidFill>
                  <a:srgbClr val="3B77D6"/>
                </a:solidFill>
                <a:latin typeface="Montserrat"/>
                <a:ea typeface="Montserrat"/>
                <a:cs typeface="Montserrat"/>
                <a:sym typeface="Montserrat"/>
              </a:rPr>
              <a:t>Faster impact, lower investment</a:t>
            </a:r>
            <a:endParaRPr/>
          </a:p>
        </p:txBody>
      </p:sp>
      <p:sp>
        <p:nvSpPr>
          <p:cNvPr id="217" name="Google Shape;217;p6"/>
          <p:cNvSpPr txBox="1"/>
          <p:nvPr/>
        </p:nvSpPr>
        <p:spPr>
          <a:xfrm>
            <a:off x="785375" y="4300000"/>
            <a:ext cx="7573250" cy="430000"/>
          </a:xfrm>
          <a:prstGeom prst="rect">
            <a:avLst/>
          </a:prstGeom>
          <a:noFill/>
          <a:ln>
            <a:noFill/>
          </a:ln>
        </p:spPr>
        <p:txBody>
          <a:bodyPr spcFirstLastPara="1" wrap="square" lIns="0" tIns="0" rIns="0" bIns="0" anchor="ctr" anchorCtr="0">
            <a:noAutofit/>
          </a:bodyPr>
          <a:lstStyle/>
          <a:p>
            <a:pPr marL="0" marR="0" lvl="0" indent="0" algn="just" rtl="0">
              <a:lnSpc>
                <a:spcPct val="105000"/>
              </a:lnSpc>
              <a:spcBef>
                <a:spcPts val="0"/>
              </a:spcBef>
              <a:spcAft>
                <a:spcPts val="0"/>
              </a:spcAft>
              <a:buClr>
                <a:srgbClr val="000000"/>
              </a:buClr>
              <a:buSzPts val="1250"/>
              <a:buFont typeface="Arial"/>
              <a:buNone/>
            </a:pPr>
            <a:r>
              <a:rPr lang="en-GB" sz="1250" b="1" i="0" u="none" strike="noStrike" cap="none">
                <a:solidFill>
                  <a:srgbClr val="3B77D6"/>
                </a:solidFill>
                <a:latin typeface="Montserrat"/>
                <a:ea typeface="Montserrat"/>
                <a:cs typeface="Montserrat"/>
                <a:sym typeface="Montserrat"/>
              </a:rPr>
              <a:t>GREENPORT focus: </a:t>
            </a:r>
            <a:r>
              <a:rPr lang="en-GB" sz="1250" b="0" i="0" u="none" strike="noStrike" cap="none">
                <a:solidFill>
                  <a:srgbClr val="1F2D45"/>
                </a:solidFill>
                <a:latin typeface="Montserrat"/>
                <a:ea typeface="Montserrat"/>
                <a:cs typeface="Montserrat"/>
                <a:sym typeface="Montserrat"/>
              </a:rPr>
              <a:t>consume less energy by improving human-machine interaction, starting today on the existing fleet.</a:t>
            </a:r>
            <a:endParaRPr/>
          </a:p>
        </p:txBody>
      </p:sp>
      <p:pic>
        <p:nvPicPr>
          <p:cNvPr id="218" name="Google Shape;218;p6" title="EN Co-funded by the EU_POS.jpg"/>
          <p:cNvPicPr preferRelativeResize="0"/>
          <p:nvPr/>
        </p:nvPicPr>
        <p:blipFill rotWithShape="1">
          <a:blip r:embed="rId3">
            <a:alphaModFix/>
          </a:blip>
          <a:srcRect t="5189" b="5189"/>
          <a:stretch/>
        </p:blipFill>
        <p:spPr>
          <a:xfrm>
            <a:off x="7049177" y="387077"/>
            <a:ext cx="1500447" cy="271620"/>
          </a:xfrm>
          <a:prstGeom prst="rect">
            <a:avLst/>
          </a:prstGeom>
          <a:noFill/>
          <a:ln>
            <a:noFill/>
          </a:ln>
        </p:spPr>
      </p:pic>
      <p:pic>
        <p:nvPicPr>
          <p:cNvPr id="219" name="Google Shape;219;p6"/>
          <p:cNvPicPr preferRelativeResize="0"/>
          <p:nvPr/>
        </p:nvPicPr>
        <p:blipFill rotWithShape="1">
          <a:blip r:embed="rId4">
            <a:alphaModFix/>
          </a:blip>
          <a:srcRect/>
          <a:stretch/>
        </p:blipFill>
        <p:spPr>
          <a:xfrm>
            <a:off x="945375" y="347188"/>
            <a:ext cx="1258880" cy="358375"/>
          </a:xfrm>
          <a:prstGeom prst="rect">
            <a:avLst/>
          </a:prstGeom>
          <a:noFill/>
          <a:ln>
            <a:noFill/>
          </a:ln>
        </p:spPr>
      </p:pic>
      <p:pic>
        <p:nvPicPr>
          <p:cNvPr id="220" name="Google Shape;220;p6"/>
          <p:cNvPicPr preferRelativeResize="0"/>
          <p:nvPr/>
        </p:nvPicPr>
        <p:blipFill rotWithShape="1">
          <a:blip r:embed="rId5">
            <a:alphaModFix/>
          </a:blip>
          <a:srcRect/>
          <a:stretch/>
        </p:blipFill>
        <p:spPr>
          <a:xfrm>
            <a:off x="2997800" y="332784"/>
            <a:ext cx="870829" cy="360000"/>
          </a:xfrm>
          <a:prstGeom prst="rect">
            <a:avLst/>
          </a:prstGeom>
          <a:noFill/>
          <a:ln>
            <a:noFill/>
          </a:ln>
        </p:spPr>
      </p:pic>
      <p:pic>
        <p:nvPicPr>
          <p:cNvPr id="221" name="Google Shape;221;p6"/>
          <p:cNvPicPr preferRelativeResize="0"/>
          <p:nvPr/>
        </p:nvPicPr>
        <p:blipFill rotWithShape="1">
          <a:blip r:embed="rId6">
            <a:alphaModFix/>
          </a:blip>
          <a:srcRect t="4047"/>
          <a:stretch/>
        </p:blipFill>
        <p:spPr>
          <a:xfrm>
            <a:off x="5153099" y="332784"/>
            <a:ext cx="611605" cy="360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5"/>
        <p:cNvGrpSpPr/>
        <p:nvPr/>
      </p:nvGrpSpPr>
      <p:grpSpPr>
        <a:xfrm>
          <a:off x="0" y="0"/>
          <a:ext cx="0" cy="0"/>
          <a:chOff x="0" y="0"/>
          <a:chExt cx="0" cy="0"/>
        </a:xfrm>
      </p:grpSpPr>
      <p:sp>
        <p:nvSpPr>
          <p:cNvPr id="226" name="Google Shape;226;p7"/>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Agenda</a:t>
            </a:r>
            <a:endParaRPr sz="2500" b="0" i="0" u="none" strike="noStrike" cap="none">
              <a:solidFill>
                <a:srgbClr val="3B77D6"/>
              </a:solidFill>
              <a:latin typeface="Arial"/>
              <a:ea typeface="Arial"/>
              <a:cs typeface="Arial"/>
              <a:sym typeface="Arial"/>
            </a:endParaRPr>
          </a:p>
        </p:txBody>
      </p:sp>
      <p:sp>
        <p:nvSpPr>
          <p:cNvPr id="227" name="Google Shape;227;p7"/>
          <p:cNvSpPr txBox="1"/>
          <p:nvPr/>
        </p:nvSpPr>
        <p:spPr>
          <a:xfrm>
            <a:off x="1085375" y="1956000"/>
            <a:ext cx="6973250" cy="2240000"/>
          </a:xfrm>
          <a:prstGeom prst="rect">
            <a:avLst/>
          </a:prstGeom>
          <a:noFill/>
          <a:ln>
            <a:noFill/>
          </a:ln>
        </p:spPr>
        <p:txBody>
          <a:bodyPr spcFirstLastPara="1" wrap="square" lIns="0" tIns="0" rIns="0" bIns="0" anchor="ctr" anchorCtr="0">
            <a:noAutofit/>
          </a:bodyPr>
          <a:lstStyle/>
          <a:p>
            <a:pPr marL="342900" marR="0" lvl="0" indent="-342900" algn="just" rtl="0">
              <a:lnSpc>
                <a:spcPct val="100000"/>
              </a:lnSpc>
              <a:spcBef>
                <a:spcPts val="0"/>
              </a:spcBef>
              <a:spcAft>
                <a:spcPts val="0"/>
              </a:spcAft>
              <a:buClr>
                <a:srgbClr val="D8D8D8"/>
              </a:buClr>
              <a:buSzPts val="1760"/>
              <a:buFont typeface="Noto Sans Symbols"/>
              <a:buChar char="❑"/>
            </a:pPr>
            <a:r>
              <a:rPr lang="en-GB" sz="1600" b="1" i="0" u="none" strike="noStrike" cap="none">
                <a:solidFill>
                  <a:srgbClr val="F2F2F2"/>
                </a:solidFill>
                <a:latin typeface="Montserrat"/>
                <a:ea typeface="Montserrat"/>
                <a:cs typeface="Montserrat"/>
                <a:sym typeface="Montserrat"/>
              </a:rPr>
              <a:t>THE PROJECT</a:t>
            </a:r>
            <a:r>
              <a:rPr lang="en-GB" sz="1600" b="0" i="0" u="none" strike="noStrike" cap="none">
                <a:solidFill>
                  <a:srgbClr val="F2F2F2"/>
                </a:solidFill>
                <a:latin typeface="Montserrat"/>
                <a:ea typeface="Montserrat"/>
                <a:cs typeface="Montserrat"/>
                <a:sym typeface="Montserrat"/>
              </a:rPr>
              <a:t>  </a:t>
            </a:r>
            <a:endParaRPr/>
          </a:p>
          <a:p>
            <a:pPr marL="360000" marR="0" lvl="7" indent="0" algn="just" rtl="0">
              <a:lnSpc>
                <a:spcPct val="100000"/>
              </a:lnSpc>
              <a:spcBef>
                <a:spcPts val="0"/>
              </a:spcBef>
              <a:spcAft>
                <a:spcPts val="0"/>
              </a:spcAft>
              <a:buClr>
                <a:srgbClr val="3B77D6"/>
              </a:buClr>
              <a:buSzPts val="1760"/>
              <a:buFont typeface="Arial"/>
              <a:buNone/>
            </a:pPr>
            <a:r>
              <a:rPr lang="en-GB" sz="1600" b="0" i="1" u="none" strike="noStrike" cap="none">
                <a:solidFill>
                  <a:srgbClr val="F2F2F2"/>
                </a:solidFill>
                <a:latin typeface="Montserrat"/>
                <a:ea typeface="Montserrat"/>
                <a:cs typeface="Montserrat"/>
                <a:sym typeface="Montserrat"/>
              </a:rPr>
              <a:t>Challenges, objectives and partners</a:t>
            </a:r>
            <a:endParaRPr/>
          </a:p>
          <a:p>
            <a:pPr marL="342900" marR="0" lvl="0" indent="-342900" algn="just" rtl="0">
              <a:lnSpc>
                <a:spcPct val="100000"/>
              </a:lnSpc>
              <a:spcBef>
                <a:spcPts val="4000"/>
              </a:spcBef>
              <a:spcAft>
                <a:spcPts val="0"/>
              </a:spcAft>
              <a:buClr>
                <a:srgbClr val="3B77D6"/>
              </a:buClr>
              <a:buSzPts val="1760"/>
              <a:buFont typeface="Noto Sans Symbols"/>
              <a:buChar char="❑"/>
            </a:pPr>
            <a:r>
              <a:rPr lang="en-GB" sz="1600" b="1" i="0" u="none" strike="noStrike" cap="none">
                <a:solidFill>
                  <a:srgbClr val="3B77D6"/>
                </a:solidFill>
                <a:latin typeface="Montserrat"/>
                <a:ea typeface="Montserrat"/>
                <a:cs typeface="Montserrat"/>
                <a:sym typeface="Montserrat"/>
              </a:rPr>
              <a:t>FROM NEEDS TO EDUCATIONAL MATERIAL</a:t>
            </a:r>
            <a:endParaRPr/>
          </a:p>
          <a:p>
            <a:pPr marL="360000" marR="0" lvl="0" indent="0" algn="just" rtl="0">
              <a:lnSpc>
                <a:spcPct val="100000"/>
              </a:lnSpc>
              <a:spcBef>
                <a:spcPts val="0"/>
              </a:spcBef>
              <a:spcAft>
                <a:spcPts val="0"/>
              </a:spcAft>
              <a:buClr>
                <a:srgbClr val="3B77D6"/>
              </a:buClr>
              <a:buSzPts val="1760"/>
              <a:buFont typeface="Arial"/>
              <a:buNone/>
            </a:pPr>
            <a:r>
              <a:rPr lang="en-GB" sz="1600" b="0" i="1" u="none" strike="noStrike" cap="none">
                <a:solidFill>
                  <a:srgbClr val="555555"/>
                </a:solidFill>
                <a:latin typeface="Montserrat"/>
                <a:ea typeface="Montserrat"/>
                <a:cs typeface="Montserrat"/>
                <a:sym typeface="Montserrat"/>
              </a:rPr>
              <a:t>WP2, WP3 and WP4 learning streams</a:t>
            </a:r>
            <a:endParaRPr/>
          </a:p>
          <a:p>
            <a:pPr marL="342900" marR="0" lvl="0" indent="-342900" algn="just" rtl="0">
              <a:lnSpc>
                <a:spcPct val="100000"/>
              </a:lnSpc>
              <a:spcBef>
                <a:spcPts val="4000"/>
              </a:spcBef>
              <a:spcAft>
                <a:spcPts val="0"/>
              </a:spcAft>
              <a:buClr>
                <a:srgbClr val="D8D8D8"/>
              </a:buClr>
              <a:buSzPts val="1760"/>
              <a:buFont typeface="Noto Sans Symbols"/>
              <a:buChar char="❑"/>
            </a:pPr>
            <a:r>
              <a:rPr lang="en-GB" sz="1600" b="1" i="0" u="none" strike="noStrike" cap="none">
                <a:solidFill>
                  <a:srgbClr val="F2F2F2"/>
                </a:solidFill>
                <a:latin typeface="Montserrat"/>
                <a:ea typeface="Montserrat"/>
                <a:cs typeface="Montserrat"/>
                <a:sym typeface="Montserrat"/>
              </a:rPr>
              <a:t>THE HUMAN FACTOR</a:t>
            </a:r>
            <a:endParaRPr sz="1600" b="0" i="0" u="none" strike="noStrike" cap="none">
              <a:solidFill>
                <a:srgbClr val="F2F2F2"/>
              </a:solidFill>
              <a:latin typeface="Montserrat"/>
              <a:ea typeface="Montserrat"/>
              <a:cs typeface="Montserrat"/>
              <a:sym typeface="Montserrat"/>
            </a:endParaRPr>
          </a:p>
          <a:p>
            <a:pPr marL="360000" marR="0" lvl="0" indent="0" algn="just" rtl="0">
              <a:lnSpc>
                <a:spcPct val="100000"/>
              </a:lnSpc>
              <a:spcBef>
                <a:spcPts val="0"/>
              </a:spcBef>
              <a:spcAft>
                <a:spcPts val="0"/>
              </a:spcAft>
              <a:buClr>
                <a:srgbClr val="3B77D6"/>
              </a:buClr>
              <a:buSzPts val="1760"/>
              <a:buFont typeface="Arial"/>
              <a:buNone/>
            </a:pPr>
            <a:r>
              <a:rPr lang="en-GB" sz="1600" b="0" i="1" u="none" strike="noStrike" cap="none">
                <a:solidFill>
                  <a:srgbClr val="F2F2F2"/>
                </a:solidFill>
                <a:latin typeface="Montserrat"/>
                <a:ea typeface="Montserrat"/>
                <a:cs typeface="Montserrat"/>
                <a:sym typeface="Montserrat"/>
              </a:rPr>
              <a:t>WP5 simulator study at the Antwerp Maritime Academy</a:t>
            </a:r>
            <a:endParaRPr/>
          </a:p>
          <a:p>
            <a:pPr marL="342900" marR="0" lvl="0" indent="-342900" algn="just" rtl="0">
              <a:lnSpc>
                <a:spcPct val="100000"/>
              </a:lnSpc>
              <a:spcBef>
                <a:spcPts val="4000"/>
              </a:spcBef>
              <a:spcAft>
                <a:spcPts val="0"/>
              </a:spcAft>
              <a:buClr>
                <a:srgbClr val="D8D8D8"/>
              </a:buClr>
              <a:buSzPts val="1760"/>
              <a:buFont typeface="Noto Sans Symbols"/>
              <a:buChar char="❑"/>
            </a:pPr>
            <a:r>
              <a:rPr lang="en-GB" sz="1600" b="1" i="0" u="none" strike="noStrike" cap="none">
                <a:solidFill>
                  <a:srgbClr val="F2F2F2"/>
                </a:solidFill>
                <a:latin typeface="Montserrat"/>
                <a:ea typeface="Montserrat"/>
                <a:cs typeface="Montserrat"/>
                <a:sym typeface="Montserrat"/>
              </a:rPr>
              <a:t>IMPACT ASSESSMENT AND MAIN RESULTS</a:t>
            </a:r>
            <a:endParaRPr/>
          </a:p>
        </p:txBody>
      </p:sp>
      <p:pic>
        <p:nvPicPr>
          <p:cNvPr id="228" name="Google Shape;228;p7" title="EN Co-funded by the EU_POS.jpg"/>
          <p:cNvPicPr preferRelativeResize="0"/>
          <p:nvPr/>
        </p:nvPicPr>
        <p:blipFill rotWithShape="1">
          <a:blip r:embed="rId3">
            <a:alphaModFix/>
          </a:blip>
          <a:srcRect t="5189" b="5189"/>
          <a:stretch/>
        </p:blipFill>
        <p:spPr>
          <a:xfrm>
            <a:off x="7049177" y="387077"/>
            <a:ext cx="1500447" cy="271620"/>
          </a:xfrm>
          <a:prstGeom prst="rect">
            <a:avLst/>
          </a:prstGeom>
          <a:noFill/>
          <a:ln>
            <a:noFill/>
          </a:ln>
        </p:spPr>
      </p:pic>
      <p:pic>
        <p:nvPicPr>
          <p:cNvPr id="229" name="Google Shape;229;p7"/>
          <p:cNvPicPr preferRelativeResize="0"/>
          <p:nvPr/>
        </p:nvPicPr>
        <p:blipFill rotWithShape="1">
          <a:blip r:embed="rId4">
            <a:alphaModFix/>
          </a:blip>
          <a:srcRect/>
          <a:stretch/>
        </p:blipFill>
        <p:spPr>
          <a:xfrm>
            <a:off x="885825" y="343700"/>
            <a:ext cx="1258880" cy="358375"/>
          </a:xfrm>
          <a:prstGeom prst="rect">
            <a:avLst/>
          </a:prstGeom>
          <a:noFill/>
          <a:ln>
            <a:noFill/>
          </a:ln>
        </p:spPr>
      </p:pic>
      <p:pic>
        <p:nvPicPr>
          <p:cNvPr id="230" name="Google Shape;230;p7"/>
          <p:cNvPicPr preferRelativeResize="0"/>
          <p:nvPr/>
        </p:nvPicPr>
        <p:blipFill rotWithShape="1">
          <a:blip r:embed="rId5">
            <a:alphaModFix/>
          </a:blip>
          <a:srcRect/>
          <a:stretch/>
        </p:blipFill>
        <p:spPr>
          <a:xfrm>
            <a:off x="3203463" y="342884"/>
            <a:ext cx="870829" cy="360000"/>
          </a:xfrm>
          <a:prstGeom prst="rect">
            <a:avLst/>
          </a:prstGeom>
          <a:noFill/>
          <a:ln>
            <a:noFill/>
          </a:ln>
        </p:spPr>
      </p:pic>
      <p:pic>
        <p:nvPicPr>
          <p:cNvPr id="231" name="Google Shape;231;p7"/>
          <p:cNvPicPr preferRelativeResize="0"/>
          <p:nvPr/>
        </p:nvPicPr>
        <p:blipFill rotWithShape="1">
          <a:blip r:embed="rId6">
            <a:alphaModFix/>
          </a:blip>
          <a:srcRect t="4047"/>
          <a:stretch/>
        </p:blipFill>
        <p:spPr>
          <a:xfrm>
            <a:off x="5133087" y="342909"/>
            <a:ext cx="611605" cy="360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5"/>
        <p:cNvGrpSpPr/>
        <p:nvPr/>
      </p:nvGrpSpPr>
      <p:grpSpPr>
        <a:xfrm>
          <a:off x="0" y="0"/>
          <a:ext cx="0" cy="0"/>
          <a:chOff x="0" y="0"/>
          <a:chExt cx="0" cy="0"/>
        </a:xfrm>
      </p:grpSpPr>
      <p:sp>
        <p:nvSpPr>
          <p:cNvPr id="236" name="Google Shape;236;p8"/>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WP2 – Needs Analysis</a:t>
            </a:r>
            <a:endParaRPr sz="2500" b="0" i="0" u="none" strike="noStrike" cap="none">
              <a:solidFill>
                <a:srgbClr val="3B77D6"/>
              </a:solidFill>
              <a:latin typeface="Arial"/>
              <a:ea typeface="Arial"/>
              <a:cs typeface="Arial"/>
              <a:sym typeface="Arial"/>
            </a:endParaRPr>
          </a:p>
        </p:txBody>
      </p:sp>
      <p:sp>
        <p:nvSpPr>
          <p:cNvPr id="237" name="Google Shape;237;p8"/>
          <p:cNvSpPr txBox="1"/>
          <p:nvPr/>
        </p:nvSpPr>
        <p:spPr>
          <a:xfrm>
            <a:off x="785375" y="1300000"/>
            <a:ext cx="560000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1" u="none" strike="noStrike" cap="none">
                <a:solidFill>
                  <a:srgbClr val="555555"/>
                </a:solidFill>
                <a:latin typeface="Montserrat"/>
                <a:ea typeface="Montserrat"/>
                <a:cs typeface="Montserrat"/>
                <a:sym typeface="Montserrat"/>
              </a:rPr>
              <a:t>Surveys of industry and academia, literature review and research on incentives</a:t>
            </a:r>
            <a:endParaRPr/>
          </a:p>
        </p:txBody>
      </p:sp>
      <p:sp>
        <p:nvSpPr>
          <p:cNvPr id="238" name="Google Shape;238;p8"/>
          <p:cNvSpPr/>
          <p:nvPr/>
        </p:nvSpPr>
        <p:spPr>
          <a:xfrm>
            <a:off x="785375" y="1700000"/>
            <a:ext cx="2372416" cy="70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239" name="Google Shape;239;p8"/>
          <p:cNvSpPr txBox="1"/>
          <p:nvPr/>
        </p:nvSpPr>
        <p:spPr>
          <a:xfrm>
            <a:off x="945375" y="1700000"/>
            <a:ext cx="760000" cy="70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600"/>
              <a:buFont typeface="Arial"/>
              <a:buNone/>
            </a:pPr>
            <a:r>
              <a:rPr lang="en-GB" sz="2600" b="1" i="0" u="none" strike="noStrike" cap="none">
                <a:solidFill>
                  <a:srgbClr val="3B77D6"/>
                </a:solidFill>
                <a:latin typeface="Montserrat"/>
                <a:ea typeface="Montserrat"/>
                <a:cs typeface="Montserrat"/>
                <a:sym typeface="Montserrat"/>
              </a:rPr>
              <a:t>70</a:t>
            </a:r>
            <a:endParaRPr/>
          </a:p>
        </p:txBody>
      </p:sp>
      <p:sp>
        <p:nvSpPr>
          <p:cNvPr id="240" name="Google Shape;240;p8"/>
          <p:cNvSpPr txBox="1"/>
          <p:nvPr/>
        </p:nvSpPr>
        <p:spPr>
          <a:xfrm>
            <a:off x="1685375" y="1700000"/>
            <a:ext cx="1352416" cy="7000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towage industry responses (ETA)</a:t>
            </a:r>
            <a:endParaRPr/>
          </a:p>
        </p:txBody>
      </p:sp>
      <p:sp>
        <p:nvSpPr>
          <p:cNvPr id="241" name="Google Shape;241;p8"/>
          <p:cNvSpPr/>
          <p:nvPr/>
        </p:nvSpPr>
        <p:spPr>
          <a:xfrm>
            <a:off x="3385791" y="1700000"/>
            <a:ext cx="2372416" cy="70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242" name="Google Shape;242;p8"/>
          <p:cNvSpPr txBox="1"/>
          <p:nvPr/>
        </p:nvSpPr>
        <p:spPr>
          <a:xfrm>
            <a:off x="3545791" y="1700000"/>
            <a:ext cx="760000" cy="70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600"/>
              <a:buFont typeface="Arial"/>
              <a:buNone/>
            </a:pPr>
            <a:r>
              <a:rPr lang="en-GB" sz="2600" b="1" i="0" u="none" strike="noStrike" cap="none">
                <a:solidFill>
                  <a:srgbClr val="3B77D6"/>
                </a:solidFill>
                <a:latin typeface="Montserrat"/>
                <a:ea typeface="Montserrat"/>
                <a:cs typeface="Montserrat"/>
                <a:sym typeface="Montserrat"/>
              </a:rPr>
              <a:t>26</a:t>
            </a:r>
            <a:endParaRPr/>
          </a:p>
        </p:txBody>
      </p:sp>
      <p:sp>
        <p:nvSpPr>
          <p:cNvPr id="243" name="Google Shape;243;p8"/>
          <p:cNvSpPr txBox="1"/>
          <p:nvPr/>
        </p:nvSpPr>
        <p:spPr>
          <a:xfrm>
            <a:off x="4285791" y="1700000"/>
            <a:ext cx="1352416" cy="7000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pilot responses (EMPA)</a:t>
            </a:r>
            <a:endParaRPr/>
          </a:p>
        </p:txBody>
      </p:sp>
      <p:sp>
        <p:nvSpPr>
          <p:cNvPr id="244" name="Google Shape;244;p8"/>
          <p:cNvSpPr/>
          <p:nvPr/>
        </p:nvSpPr>
        <p:spPr>
          <a:xfrm>
            <a:off x="5986207" y="1700000"/>
            <a:ext cx="2372416" cy="70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245" name="Google Shape;245;p8"/>
          <p:cNvSpPr txBox="1"/>
          <p:nvPr/>
        </p:nvSpPr>
        <p:spPr>
          <a:xfrm>
            <a:off x="6146207" y="1700000"/>
            <a:ext cx="760000" cy="70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600"/>
              <a:buFont typeface="Arial"/>
              <a:buNone/>
            </a:pPr>
            <a:r>
              <a:rPr lang="en-GB" sz="2600" b="1" i="0" u="none" strike="noStrike" cap="none">
                <a:solidFill>
                  <a:srgbClr val="3B77D6"/>
                </a:solidFill>
                <a:latin typeface="Montserrat"/>
                <a:ea typeface="Montserrat"/>
                <a:cs typeface="Montserrat"/>
                <a:sym typeface="Montserrat"/>
              </a:rPr>
              <a:t>76</a:t>
            </a:r>
            <a:endParaRPr/>
          </a:p>
        </p:txBody>
      </p:sp>
      <p:sp>
        <p:nvSpPr>
          <p:cNvPr id="246" name="Google Shape;246;p8"/>
          <p:cNvSpPr txBox="1"/>
          <p:nvPr/>
        </p:nvSpPr>
        <p:spPr>
          <a:xfrm>
            <a:off x="6886207" y="1700000"/>
            <a:ext cx="1352416" cy="7000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academic responses (Piri Reis University)</a:t>
            </a:r>
            <a:endParaRPr/>
          </a:p>
        </p:txBody>
      </p:sp>
      <p:sp>
        <p:nvSpPr>
          <p:cNvPr id="247" name="Google Shape;247;p8"/>
          <p:cNvSpPr/>
          <p:nvPr/>
        </p:nvSpPr>
        <p:spPr>
          <a:xfrm>
            <a:off x="785375" y="2560000"/>
            <a:ext cx="3672625" cy="162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248" name="Google Shape;248;p8"/>
          <p:cNvSpPr txBox="1"/>
          <p:nvPr/>
        </p:nvSpPr>
        <p:spPr>
          <a:xfrm>
            <a:off x="965375" y="2640000"/>
            <a:ext cx="3312625" cy="30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GB" sz="1200" b="1" i="0" u="none" strike="noStrike" cap="none">
                <a:solidFill>
                  <a:srgbClr val="3B77D6"/>
                </a:solidFill>
                <a:latin typeface="Montserrat"/>
                <a:ea typeface="Montserrat"/>
                <a:cs typeface="Montserrat"/>
                <a:sym typeface="Montserrat"/>
              </a:rPr>
              <a:t>Industry needs</a:t>
            </a:r>
            <a:endParaRPr/>
          </a:p>
        </p:txBody>
      </p:sp>
      <p:sp>
        <p:nvSpPr>
          <p:cNvPr id="249" name="Google Shape;249;p8"/>
          <p:cNvSpPr/>
          <p:nvPr/>
        </p:nvSpPr>
        <p:spPr>
          <a:xfrm>
            <a:off x="965375" y="3020000"/>
            <a:ext cx="110000" cy="110000"/>
          </a:xfrm>
          <a:prstGeom prst="ellipse">
            <a:avLst/>
          </a:prstGeom>
          <a:solidFill>
            <a:srgbClr val="2FAE6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8"/>
          <p:cNvSpPr txBox="1"/>
          <p:nvPr/>
        </p:nvSpPr>
        <p:spPr>
          <a:xfrm>
            <a:off x="1185375" y="2990000"/>
            <a:ext cx="3092625" cy="36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Training is wanted but scarce: </a:t>
            </a:r>
            <a:r>
              <a:rPr lang="en-GB" sz="1000" b="0" i="0" u="none" strike="noStrike" cap="none">
                <a:solidFill>
                  <a:srgbClr val="555555"/>
                </a:solidFill>
                <a:latin typeface="Montserrat"/>
                <a:ea typeface="Montserrat"/>
                <a:cs typeface="Montserrat"/>
                <a:sym typeface="Montserrat"/>
              </a:rPr>
              <a:t>over 90% see a lack of “green” courses</a:t>
            </a:r>
            <a:endParaRPr sz="1000" b="0" i="0" u="none" strike="noStrike" cap="none">
              <a:solidFill>
                <a:srgbClr val="555555"/>
              </a:solidFill>
              <a:latin typeface="Montserrat"/>
              <a:ea typeface="Montserrat"/>
              <a:cs typeface="Montserrat"/>
              <a:sym typeface="Montserrat"/>
            </a:endParaRPr>
          </a:p>
        </p:txBody>
      </p:sp>
      <p:sp>
        <p:nvSpPr>
          <p:cNvPr id="251" name="Google Shape;251;p8"/>
          <p:cNvSpPr/>
          <p:nvPr/>
        </p:nvSpPr>
        <p:spPr>
          <a:xfrm>
            <a:off x="965375" y="3400000"/>
            <a:ext cx="110000" cy="110000"/>
          </a:xfrm>
          <a:prstGeom prst="ellipse">
            <a:avLst/>
          </a:prstGeom>
          <a:solidFill>
            <a:srgbClr val="2FAE6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8"/>
          <p:cNvSpPr txBox="1"/>
          <p:nvPr/>
        </p:nvSpPr>
        <p:spPr>
          <a:xfrm>
            <a:off x="1185375" y="3370000"/>
            <a:ext cx="3092625" cy="36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Speed, planning and coordination </a:t>
            </a:r>
            <a:r>
              <a:rPr lang="en-GB" sz="1000" b="0" i="0" u="none" strike="noStrike" cap="none">
                <a:solidFill>
                  <a:srgbClr val="555555"/>
                </a:solidFill>
                <a:latin typeface="Montserrat"/>
                <a:ea typeface="Montserrat"/>
                <a:cs typeface="Montserrat"/>
                <a:sym typeface="Montserrat"/>
              </a:rPr>
              <a:t>are the main sources of avoidable fuel use</a:t>
            </a:r>
            <a:endParaRPr/>
          </a:p>
        </p:txBody>
      </p:sp>
      <p:sp>
        <p:nvSpPr>
          <p:cNvPr id="253" name="Google Shape;253;p8"/>
          <p:cNvSpPr/>
          <p:nvPr/>
        </p:nvSpPr>
        <p:spPr>
          <a:xfrm>
            <a:off x="965375" y="3780000"/>
            <a:ext cx="110000" cy="110000"/>
          </a:xfrm>
          <a:prstGeom prst="ellipse">
            <a:avLst/>
          </a:prstGeom>
          <a:solidFill>
            <a:srgbClr val="2FAE6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8"/>
          <p:cNvSpPr txBox="1"/>
          <p:nvPr/>
        </p:nvSpPr>
        <p:spPr>
          <a:xfrm>
            <a:off x="1185375" y="3750000"/>
            <a:ext cx="3092625" cy="36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Safety must remain the priority </a:t>
            </a:r>
            <a:r>
              <a:rPr lang="en-GB" sz="1000" b="0" i="0" u="none" strike="noStrike" cap="none">
                <a:solidFill>
                  <a:srgbClr val="555555"/>
                </a:solidFill>
                <a:latin typeface="Montserrat"/>
                <a:ea typeface="Montserrat"/>
                <a:cs typeface="Montserrat"/>
                <a:sym typeface="Montserrat"/>
              </a:rPr>
              <a:t>and cannot be traded for emission cuts</a:t>
            </a:r>
            <a:endParaRPr/>
          </a:p>
        </p:txBody>
      </p:sp>
      <p:sp>
        <p:nvSpPr>
          <p:cNvPr id="255" name="Google Shape;255;p8"/>
          <p:cNvSpPr/>
          <p:nvPr/>
        </p:nvSpPr>
        <p:spPr>
          <a:xfrm>
            <a:off x="4686000" y="2560000"/>
            <a:ext cx="3672625" cy="162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256" name="Google Shape;256;p8"/>
          <p:cNvSpPr txBox="1"/>
          <p:nvPr/>
        </p:nvSpPr>
        <p:spPr>
          <a:xfrm>
            <a:off x="4866000" y="2640000"/>
            <a:ext cx="3312625" cy="30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GB" sz="1200" b="1" i="0" u="none" strike="noStrike" cap="none">
                <a:solidFill>
                  <a:srgbClr val="3B77D6"/>
                </a:solidFill>
                <a:latin typeface="Montserrat"/>
                <a:ea typeface="Montserrat"/>
                <a:cs typeface="Montserrat"/>
                <a:sym typeface="Montserrat"/>
              </a:rPr>
              <a:t>Academia</a:t>
            </a:r>
            <a:endParaRPr/>
          </a:p>
        </p:txBody>
      </p:sp>
      <p:sp>
        <p:nvSpPr>
          <p:cNvPr id="257" name="Google Shape;257;p8"/>
          <p:cNvSpPr/>
          <p:nvPr/>
        </p:nvSpPr>
        <p:spPr>
          <a:xfrm>
            <a:off x="4866000" y="3020000"/>
            <a:ext cx="110000" cy="110000"/>
          </a:xfrm>
          <a:prstGeom prst="ellipse">
            <a:avLst/>
          </a:prstGeom>
          <a:solidFill>
            <a:srgbClr val="2FAE6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8"/>
          <p:cNvSpPr txBox="1"/>
          <p:nvPr/>
        </p:nvSpPr>
        <p:spPr>
          <a:xfrm>
            <a:off x="5086000" y="2990000"/>
            <a:ext cx="3092625" cy="36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Sustainability principles </a:t>
            </a:r>
            <a:r>
              <a:rPr lang="en-GB" sz="1000" b="0" i="0" u="none" strike="noStrike" cap="none">
                <a:solidFill>
                  <a:srgbClr val="555555"/>
                </a:solidFill>
                <a:latin typeface="Montserrat"/>
                <a:ea typeface="Montserrat"/>
                <a:cs typeface="Montserrat"/>
                <a:sym typeface="Montserrat"/>
              </a:rPr>
              <a:t>must be integrated into maritime curricula</a:t>
            </a:r>
            <a:endParaRPr/>
          </a:p>
        </p:txBody>
      </p:sp>
      <p:sp>
        <p:nvSpPr>
          <p:cNvPr id="259" name="Google Shape;259;p8"/>
          <p:cNvSpPr/>
          <p:nvPr/>
        </p:nvSpPr>
        <p:spPr>
          <a:xfrm>
            <a:off x="4866000" y="3400000"/>
            <a:ext cx="110000" cy="110000"/>
          </a:xfrm>
          <a:prstGeom prst="ellipse">
            <a:avLst/>
          </a:prstGeom>
          <a:solidFill>
            <a:srgbClr val="2FAE6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8"/>
          <p:cNvSpPr txBox="1"/>
          <p:nvPr/>
        </p:nvSpPr>
        <p:spPr>
          <a:xfrm>
            <a:off x="5086000" y="3370000"/>
            <a:ext cx="3092625" cy="36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Educators need more training, </a:t>
            </a:r>
            <a:r>
              <a:rPr lang="en-GB" sz="1000" b="0" i="0" u="none" strike="noStrike" cap="none">
                <a:solidFill>
                  <a:srgbClr val="555555"/>
                </a:solidFill>
                <a:latin typeface="Montserrat"/>
                <a:ea typeface="Montserrat"/>
                <a:cs typeface="Montserrat"/>
                <a:sym typeface="Montserrat"/>
              </a:rPr>
              <a:t>resources and teaching materials</a:t>
            </a:r>
            <a:endParaRPr/>
          </a:p>
        </p:txBody>
      </p:sp>
      <p:sp>
        <p:nvSpPr>
          <p:cNvPr id="261" name="Google Shape;261;p8"/>
          <p:cNvSpPr/>
          <p:nvPr/>
        </p:nvSpPr>
        <p:spPr>
          <a:xfrm>
            <a:off x="4866000" y="3780000"/>
            <a:ext cx="110000" cy="110000"/>
          </a:xfrm>
          <a:prstGeom prst="ellipse">
            <a:avLst/>
          </a:prstGeom>
          <a:solidFill>
            <a:srgbClr val="2FAE6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8"/>
          <p:cNvSpPr txBox="1"/>
          <p:nvPr/>
        </p:nvSpPr>
        <p:spPr>
          <a:xfrm>
            <a:off x="5086000" y="3750000"/>
            <a:ext cx="3092625" cy="36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Behavioural change is seen as effective, </a:t>
            </a:r>
            <a:r>
              <a:rPr lang="en-GB" sz="1000" b="0" i="0" u="none" strike="noStrike" cap="none">
                <a:solidFill>
                  <a:srgbClr val="555555"/>
                </a:solidFill>
                <a:latin typeface="Montserrat"/>
                <a:ea typeface="Montserrat"/>
                <a:cs typeface="Montserrat"/>
                <a:sym typeface="Montserrat"/>
              </a:rPr>
              <a:t>but it is hard to teach</a:t>
            </a:r>
            <a:endParaRPr/>
          </a:p>
        </p:txBody>
      </p:sp>
      <p:sp>
        <p:nvSpPr>
          <p:cNvPr id="263" name="Google Shape;263;p8"/>
          <p:cNvSpPr txBox="1"/>
          <p:nvPr/>
        </p:nvSpPr>
        <p:spPr>
          <a:xfrm>
            <a:off x="785375" y="4300000"/>
            <a:ext cx="7573250" cy="4300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00000"/>
              </a:buClr>
              <a:buSzPts val="1150"/>
              <a:buFont typeface="Arial"/>
              <a:buNone/>
            </a:pPr>
            <a:r>
              <a:rPr lang="en-GB" sz="1150" b="1" i="0" u="none" strike="noStrike" cap="none">
                <a:solidFill>
                  <a:srgbClr val="3B77D6"/>
                </a:solidFill>
                <a:latin typeface="Montserrat"/>
                <a:ea typeface="Montserrat"/>
                <a:cs typeface="Montserrat"/>
                <a:sym typeface="Montserrat"/>
              </a:rPr>
              <a:t>Key finding: </a:t>
            </a:r>
            <a:r>
              <a:rPr lang="en-GB" sz="1150" b="0" i="0" u="none" strike="noStrike" cap="none">
                <a:solidFill>
                  <a:srgbClr val="1F2D45"/>
                </a:solidFill>
                <a:latin typeface="Montserrat"/>
                <a:ea typeface="Montserrat"/>
                <a:cs typeface="Montserrat"/>
                <a:sym typeface="Montserrat"/>
              </a:rPr>
              <a:t>awareness of the need to decarbonise is high, but it does not translate into daily practice. Behavioural change is the lever.</a:t>
            </a:r>
            <a:endParaRPr/>
          </a:p>
        </p:txBody>
      </p:sp>
      <p:pic>
        <p:nvPicPr>
          <p:cNvPr id="264" name="Google Shape;264;p8"/>
          <p:cNvPicPr preferRelativeResize="0"/>
          <p:nvPr/>
        </p:nvPicPr>
        <p:blipFill rotWithShape="1">
          <a:blip r:embed="rId3">
            <a:alphaModFix/>
          </a:blip>
          <a:srcRect/>
          <a:stretch/>
        </p:blipFill>
        <p:spPr>
          <a:xfrm>
            <a:off x="7925565" y="1210000"/>
            <a:ext cx="433060" cy="430000"/>
          </a:xfrm>
          <a:prstGeom prst="rect">
            <a:avLst/>
          </a:prstGeom>
          <a:noFill/>
          <a:ln>
            <a:noFill/>
          </a:ln>
        </p:spPr>
      </p:pic>
      <p:pic>
        <p:nvPicPr>
          <p:cNvPr id="265" name="Google Shape;265;p8" title="EN Co-funded by the EU_POS.jpg"/>
          <p:cNvPicPr preferRelativeResize="0"/>
          <p:nvPr/>
        </p:nvPicPr>
        <p:blipFill rotWithShape="1">
          <a:blip r:embed="rId4">
            <a:alphaModFix/>
          </a:blip>
          <a:srcRect t="5189" b="5189"/>
          <a:stretch/>
        </p:blipFill>
        <p:spPr>
          <a:xfrm>
            <a:off x="7049177" y="387077"/>
            <a:ext cx="1500447" cy="271620"/>
          </a:xfrm>
          <a:prstGeom prst="rect">
            <a:avLst/>
          </a:prstGeom>
          <a:noFill/>
          <a:ln>
            <a:noFill/>
          </a:ln>
        </p:spPr>
      </p:pic>
      <p:pic>
        <p:nvPicPr>
          <p:cNvPr id="266" name="Google Shape;266;p8"/>
          <p:cNvPicPr preferRelativeResize="0"/>
          <p:nvPr/>
        </p:nvPicPr>
        <p:blipFill rotWithShape="1">
          <a:blip r:embed="rId5">
            <a:alphaModFix/>
          </a:blip>
          <a:srcRect/>
          <a:stretch/>
        </p:blipFill>
        <p:spPr>
          <a:xfrm>
            <a:off x="885825" y="343700"/>
            <a:ext cx="1258880" cy="358375"/>
          </a:xfrm>
          <a:prstGeom prst="rect">
            <a:avLst/>
          </a:prstGeom>
          <a:noFill/>
          <a:ln>
            <a:noFill/>
          </a:ln>
        </p:spPr>
      </p:pic>
      <p:pic>
        <p:nvPicPr>
          <p:cNvPr id="267" name="Google Shape;267;p8"/>
          <p:cNvPicPr preferRelativeResize="0"/>
          <p:nvPr/>
        </p:nvPicPr>
        <p:blipFill rotWithShape="1">
          <a:blip r:embed="rId6">
            <a:alphaModFix/>
          </a:blip>
          <a:srcRect/>
          <a:stretch/>
        </p:blipFill>
        <p:spPr>
          <a:xfrm>
            <a:off x="3203463" y="342884"/>
            <a:ext cx="870829" cy="360000"/>
          </a:xfrm>
          <a:prstGeom prst="rect">
            <a:avLst/>
          </a:prstGeom>
          <a:noFill/>
          <a:ln>
            <a:noFill/>
          </a:ln>
        </p:spPr>
      </p:pic>
      <p:pic>
        <p:nvPicPr>
          <p:cNvPr id="268" name="Google Shape;268;p8"/>
          <p:cNvPicPr preferRelativeResize="0"/>
          <p:nvPr/>
        </p:nvPicPr>
        <p:blipFill rotWithShape="1">
          <a:blip r:embed="rId7">
            <a:alphaModFix/>
          </a:blip>
          <a:srcRect t="4049"/>
          <a:stretch/>
        </p:blipFill>
        <p:spPr>
          <a:xfrm>
            <a:off x="5133087" y="342909"/>
            <a:ext cx="611605" cy="360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2"/>
        <p:cNvGrpSpPr/>
        <p:nvPr/>
      </p:nvGrpSpPr>
      <p:grpSpPr>
        <a:xfrm>
          <a:off x="0" y="0"/>
          <a:ext cx="0" cy="0"/>
          <a:chOff x="0" y="0"/>
          <a:chExt cx="0" cy="0"/>
        </a:xfrm>
      </p:grpSpPr>
      <p:sp>
        <p:nvSpPr>
          <p:cNvPr id="273" name="Google Shape;273;p9"/>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WP3 – Analysis of Raw Data</a:t>
            </a:r>
            <a:endParaRPr sz="2500" b="0" i="0" u="none" strike="noStrike" cap="none">
              <a:solidFill>
                <a:srgbClr val="3B77D6"/>
              </a:solidFill>
              <a:latin typeface="Arial"/>
              <a:ea typeface="Arial"/>
              <a:cs typeface="Arial"/>
              <a:sym typeface="Arial"/>
            </a:endParaRPr>
          </a:p>
        </p:txBody>
      </p:sp>
      <p:sp>
        <p:nvSpPr>
          <p:cNvPr id="274" name="Google Shape;274;p9"/>
          <p:cNvSpPr txBox="1"/>
          <p:nvPr/>
        </p:nvSpPr>
        <p:spPr>
          <a:xfrm>
            <a:off x="785375" y="1300000"/>
            <a:ext cx="560000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1" u="none" strike="noStrike" cap="none">
                <a:solidFill>
                  <a:srgbClr val="555555"/>
                </a:solidFill>
                <a:latin typeface="Montserrat"/>
                <a:ea typeface="Montserrat"/>
                <a:cs typeface="Montserrat"/>
                <a:sym typeface="Montserrat"/>
              </a:rPr>
              <a:t>Industry report on best practices and case studies, coordinated by MAR.TE.</a:t>
            </a:r>
            <a:endParaRPr/>
          </a:p>
        </p:txBody>
      </p:sp>
      <p:sp>
        <p:nvSpPr>
          <p:cNvPr id="275" name="Google Shape;275;p9"/>
          <p:cNvSpPr/>
          <p:nvPr/>
        </p:nvSpPr>
        <p:spPr>
          <a:xfrm>
            <a:off x="785375" y="1700000"/>
            <a:ext cx="1850000" cy="2340000"/>
          </a:xfrm>
          <a:prstGeom prst="roundRect">
            <a:avLst>
              <a:gd name="adj" fmla="val 5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9"/>
          <p:cNvSpPr/>
          <p:nvPr/>
        </p:nvSpPr>
        <p:spPr>
          <a:xfrm>
            <a:off x="935375" y="1830000"/>
            <a:ext cx="360000" cy="36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Montserrat"/>
                <a:ea typeface="Montserrat"/>
                <a:cs typeface="Montserrat"/>
                <a:sym typeface="Montserrat"/>
              </a:rPr>
              <a:t>1</a:t>
            </a:r>
            <a:endParaRPr/>
          </a:p>
        </p:txBody>
      </p:sp>
      <p:sp>
        <p:nvSpPr>
          <p:cNvPr id="277" name="Google Shape;277;p9"/>
          <p:cNvSpPr txBox="1"/>
          <p:nvPr/>
        </p:nvSpPr>
        <p:spPr>
          <a:xfrm>
            <a:off x="1395375" y="1810000"/>
            <a:ext cx="1140000" cy="40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1100"/>
              <a:buFont typeface="Arial"/>
              <a:buNone/>
            </a:pPr>
            <a:r>
              <a:rPr lang="en-GB" sz="1100" b="1" i="0" u="none" strike="noStrike" cap="none">
                <a:solidFill>
                  <a:srgbClr val="3B77D6"/>
                </a:solidFill>
                <a:latin typeface="Montserrat"/>
                <a:ea typeface="Montserrat"/>
                <a:cs typeface="Montserrat"/>
                <a:sym typeface="Montserrat"/>
              </a:rPr>
              <a:t>What we collected</a:t>
            </a:r>
            <a:endParaRPr/>
          </a:p>
        </p:txBody>
      </p:sp>
      <p:sp>
        <p:nvSpPr>
          <p:cNvPr id="278" name="Google Shape;278;p9"/>
          <p:cNvSpPr/>
          <p:nvPr/>
        </p:nvSpPr>
        <p:spPr>
          <a:xfrm rot="5400000">
            <a:off x="2675375" y="2810000"/>
            <a:ext cx="180000" cy="120000"/>
          </a:xfrm>
          <a:prstGeom prst="triangle">
            <a:avLst>
              <a:gd name="adj" fmla="val 50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9" name="Google Shape;279;p9"/>
          <p:cNvSpPr/>
          <p:nvPr/>
        </p:nvSpPr>
        <p:spPr>
          <a:xfrm>
            <a:off x="2835375" y="1700000"/>
            <a:ext cx="2750000" cy="2340000"/>
          </a:xfrm>
          <a:prstGeom prst="roundRect">
            <a:avLst>
              <a:gd name="adj" fmla="val 5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0" name="Google Shape;280;p9"/>
          <p:cNvSpPr/>
          <p:nvPr/>
        </p:nvSpPr>
        <p:spPr>
          <a:xfrm>
            <a:off x="2985375" y="1830000"/>
            <a:ext cx="360000" cy="36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Montserrat"/>
                <a:ea typeface="Montserrat"/>
                <a:cs typeface="Montserrat"/>
                <a:sym typeface="Montserrat"/>
              </a:rPr>
              <a:t>2</a:t>
            </a:r>
            <a:endParaRPr/>
          </a:p>
        </p:txBody>
      </p:sp>
      <p:sp>
        <p:nvSpPr>
          <p:cNvPr id="281" name="Google Shape;281;p9"/>
          <p:cNvSpPr txBox="1"/>
          <p:nvPr/>
        </p:nvSpPr>
        <p:spPr>
          <a:xfrm>
            <a:off x="3445375" y="1810000"/>
            <a:ext cx="2040000" cy="40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1100"/>
              <a:buFont typeface="Arial"/>
              <a:buNone/>
            </a:pPr>
            <a:r>
              <a:rPr lang="en-GB" sz="1100" b="1" i="0" u="none" strike="noStrike" cap="none">
                <a:solidFill>
                  <a:srgbClr val="3B77D6"/>
                </a:solidFill>
                <a:latin typeface="Montserrat"/>
                <a:ea typeface="Montserrat"/>
                <a:cs typeface="Montserrat"/>
                <a:sym typeface="Montserrat"/>
              </a:rPr>
              <a:t>How we grouped the practices</a:t>
            </a:r>
            <a:endParaRPr/>
          </a:p>
        </p:txBody>
      </p:sp>
      <p:sp>
        <p:nvSpPr>
          <p:cNvPr id="282" name="Google Shape;282;p9"/>
          <p:cNvSpPr/>
          <p:nvPr/>
        </p:nvSpPr>
        <p:spPr>
          <a:xfrm rot="5400000">
            <a:off x="5625375" y="2810000"/>
            <a:ext cx="180000" cy="120000"/>
          </a:xfrm>
          <a:prstGeom prst="triangle">
            <a:avLst>
              <a:gd name="adj" fmla="val 50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3" name="Google Shape;283;p9"/>
          <p:cNvSpPr/>
          <p:nvPr/>
        </p:nvSpPr>
        <p:spPr>
          <a:xfrm>
            <a:off x="5785375" y="1700000"/>
            <a:ext cx="2573000" cy="2340000"/>
          </a:xfrm>
          <a:prstGeom prst="roundRect">
            <a:avLst>
              <a:gd name="adj" fmla="val 5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9"/>
          <p:cNvSpPr/>
          <p:nvPr/>
        </p:nvSpPr>
        <p:spPr>
          <a:xfrm>
            <a:off x="5935375" y="1830000"/>
            <a:ext cx="360000" cy="36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Montserrat"/>
                <a:ea typeface="Montserrat"/>
                <a:cs typeface="Montserrat"/>
                <a:sym typeface="Montserrat"/>
              </a:rPr>
              <a:t>3</a:t>
            </a:r>
            <a:endParaRPr/>
          </a:p>
        </p:txBody>
      </p:sp>
      <p:sp>
        <p:nvSpPr>
          <p:cNvPr id="285" name="Google Shape;285;p9"/>
          <p:cNvSpPr txBox="1"/>
          <p:nvPr/>
        </p:nvSpPr>
        <p:spPr>
          <a:xfrm>
            <a:off x="6395375" y="1810000"/>
            <a:ext cx="1863000" cy="40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1100"/>
              <a:buFont typeface="Arial"/>
              <a:buNone/>
            </a:pPr>
            <a:r>
              <a:rPr lang="en-GB" sz="1100" b="1" i="0" u="none" strike="noStrike" cap="none">
                <a:solidFill>
                  <a:srgbClr val="3B77D6"/>
                </a:solidFill>
                <a:latin typeface="Montserrat"/>
                <a:ea typeface="Montserrat"/>
                <a:cs typeface="Montserrat"/>
                <a:sym typeface="Montserrat"/>
              </a:rPr>
              <a:t>What the case studies showed</a:t>
            </a:r>
            <a:endParaRPr/>
          </a:p>
        </p:txBody>
      </p:sp>
      <p:sp>
        <p:nvSpPr>
          <p:cNvPr id="286" name="Google Shape;286;p9"/>
          <p:cNvSpPr txBox="1"/>
          <p:nvPr/>
        </p:nvSpPr>
        <p:spPr>
          <a:xfrm>
            <a:off x="935375" y="2290000"/>
            <a:ext cx="500000" cy="5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3B77D6"/>
                </a:solidFill>
                <a:latin typeface="Montserrat"/>
                <a:ea typeface="Montserrat"/>
                <a:cs typeface="Montserrat"/>
                <a:sym typeface="Montserrat"/>
              </a:rPr>
              <a:t>17</a:t>
            </a:r>
            <a:endParaRPr/>
          </a:p>
        </p:txBody>
      </p:sp>
      <p:sp>
        <p:nvSpPr>
          <p:cNvPr id="287" name="Google Shape;287;p9"/>
          <p:cNvSpPr txBox="1"/>
          <p:nvPr/>
        </p:nvSpPr>
        <p:spPr>
          <a:xfrm>
            <a:off x="1455375" y="2290000"/>
            <a:ext cx="1030000" cy="52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950"/>
              <a:buFont typeface="Arial"/>
              <a:buNone/>
            </a:pPr>
            <a:r>
              <a:rPr lang="en-GB" sz="950" b="0" i="0" u="none" strike="noStrike" cap="none">
                <a:solidFill>
                  <a:srgbClr val="555555"/>
                </a:solidFill>
                <a:latin typeface="Montserrat"/>
                <a:ea typeface="Montserrat"/>
                <a:cs typeface="Montserrat"/>
                <a:sym typeface="Montserrat"/>
              </a:rPr>
              <a:t>validated best practices</a:t>
            </a:r>
            <a:endParaRPr/>
          </a:p>
        </p:txBody>
      </p:sp>
      <p:sp>
        <p:nvSpPr>
          <p:cNvPr id="288" name="Google Shape;288;p9"/>
          <p:cNvSpPr txBox="1"/>
          <p:nvPr/>
        </p:nvSpPr>
        <p:spPr>
          <a:xfrm>
            <a:off x="935375" y="2850000"/>
            <a:ext cx="500000" cy="5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3B77D6"/>
                </a:solidFill>
                <a:latin typeface="Montserrat"/>
                <a:ea typeface="Montserrat"/>
                <a:cs typeface="Montserrat"/>
                <a:sym typeface="Montserrat"/>
              </a:rPr>
              <a:t>18</a:t>
            </a:r>
            <a:endParaRPr/>
          </a:p>
        </p:txBody>
      </p:sp>
      <p:sp>
        <p:nvSpPr>
          <p:cNvPr id="289" name="Google Shape;289;p9"/>
          <p:cNvSpPr txBox="1"/>
          <p:nvPr/>
        </p:nvSpPr>
        <p:spPr>
          <a:xfrm>
            <a:off x="1455375" y="2850000"/>
            <a:ext cx="1030000" cy="52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950"/>
              <a:buFont typeface="Arial"/>
              <a:buNone/>
            </a:pPr>
            <a:r>
              <a:rPr lang="en-GB" sz="950" b="0" i="0" u="none" strike="noStrike" cap="none">
                <a:solidFill>
                  <a:srgbClr val="555555"/>
                </a:solidFill>
                <a:latin typeface="Montserrat"/>
                <a:ea typeface="Montserrat"/>
                <a:cs typeface="Montserrat"/>
                <a:sym typeface="Montserrat"/>
              </a:rPr>
              <a:t>case studies</a:t>
            </a:r>
            <a:endParaRPr/>
          </a:p>
        </p:txBody>
      </p:sp>
      <p:sp>
        <p:nvSpPr>
          <p:cNvPr id="290" name="Google Shape;290;p9"/>
          <p:cNvSpPr txBox="1"/>
          <p:nvPr/>
        </p:nvSpPr>
        <p:spPr>
          <a:xfrm>
            <a:off x="935375" y="3410000"/>
            <a:ext cx="500000" cy="5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rgbClr val="3B77D6"/>
                </a:solidFill>
                <a:latin typeface="Montserrat"/>
                <a:ea typeface="Montserrat"/>
                <a:cs typeface="Montserrat"/>
                <a:sym typeface="Montserrat"/>
              </a:rPr>
              <a:t>9</a:t>
            </a:r>
            <a:endParaRPr/>
          </a:p>
        </p:txBody>
      </p:sp>
      <p:sp>
        <p:nvSpPr>
          <p:cNvPr id="291" name="Google Shape;291;p9"/>
          <p:cNvSpPr txBox="1"/>
          <p:nvPr/>
        </p:nvSpPr>
        <p:spPr>
          <a:xfrm>
            <a:off x="1455375" y="3410000"/>
            <a:ext cx="1030000" cy="52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950"/>
              <a:buFont typeface="Arial"/>
              <a:buNone/>
            </a:pPr>
            <a:r>
              <a:rPr lang="en-GB" sz="950" b="0" i="0" u="none" strike="noStrike" cap="none">
                <a:solidFill>
                  <a:srgbClr val="555555"/>
                </a:solidFill>
                <a:latin typeface="Montserrat"/>
                <a:ea typeface="Montserrat"/>
                <a:cs typeface="Montserrat"/>
                <a:sym typeface="Montserrat"/>
              </a:rPr>
              <a:t>contributing partners</a:t>
            </a:r>
            <a:endParaRPr/>
          </a:p>
        </p:txBody>
      </p:sp>
      <p:sp>
        <p:nvSpPr>
          <p:cNvPr id="292" name="Google Shape;292;p9"/>
          <p:cNvSpPr/>
          <p:nvPr/>
        </p:nvSpPr>
        <p:spPr>
          <a:xfrm>
            <a:off x="2985375" y="2310000"/>
            <a:ext cx="38000" cy="410000"/>
          </a:xfrm>
          <a:prstGeom prst="rect">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9"/>
          <p:cNvSpPr txBox="1"/>
          <p:nvPr/>
        </p:nvSpPr>
        <p:spPr>
          <a:xfrm>
            <a:off x="3095375" y="2290000"/>
            <a:ext cx="2340000" cy="4500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Emission reduction</a:t>
            </a:r>
            <a:endParaRPr/>
          </a:p>
          <a:p>
            <a:pPr marL="0" marR="0" lvl="0" indent="0" algn="l" rtl="0">
              <a:lnSpc>
                <a:spcPct val="95000"/>
              </a:lnSpc>
              <a:spcBef>
                <a:spcPts val="200"/>
              </a:spcBef>
              <a:spcAft>
                <a:spcPts val="0"/>
              </a:spcAft>
              <a:buClr>
                <a:srgbClr val="000000"/>
              </a:buClr>
              <a:buSzPts val="850"/>
              <a:buFont typeface="Arial"/>
              <a:buNone/>
            </a:pPr>
            <a:r>
              <a:rPr lang="en-GB" sz="850" b="0" i="0" u="none" strike="noStrike" cap="none">
                <a:solidFill>
                  <a:srgbClr val="555555"/>
                </a:solidFill>
                <a:latin typeface="Montserrat"/>
                <a:ea typeface="Montserrat"/>
                <a:cs typeface="Montserrat"/>
                <a:sym typeface="Montserrat"/>
              </a:rPr>
              <a:t>biofuels, eco-friendly propulsion, monitoring and maintenance</a:t>
            </a:r>
            <a:endParaRPr/>
          </a:p>
        </p:txBody>
      </p:sp>
      <p:sp>
        <p:nvSpPr>
          <p:cNvPr id="294" name="Google Shape;294;p9"/>
          <p:cNvSpPr/>
          <p:nvPr/>
        </p:nvSpPr>
        <p:spPr>
          <a:xfrm>
            <a:off x="2985375" y="2860000"/>
            <a:ext cx="38000" cy="410000"/>
          </a:xfrm>
          <a:prstGeom prst="rect">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9"/>
          <p:cNvSpPr txBox="1"/>
          <p:nvPr/>
        </p:nvSpPr>
        <p:spPr>
          <a:xfrm>
            <a:off x="3095375" y="2840000"/>
            <a:ext cx="2340000" cy="4500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Operational efficiency</a:t>
            </a:r>
            <a:endParaRPr/>
          </a:p>
          <a:p>
            <a:pPr marL="0" marR="0" lvl="0" indent="0" algn="l" rtl="0">
              <a:lnSpc>
                <a:spcPct val="95000"/>
              </a:lnSpc>
              <a:spcBef>
                <a:spcPts val="200"/>
              </a:spcBef>
              <a:spcAft>
                <a:spcPts val="0"/>
              </a:spcAft>
              <a:buClr>
                <a:srgbClr val="000000"/>
              </a:buClr>
              <a:buSzPts val="850"/>
              <a:buFont typeface="Arial"/>
              <a:buNone/>
            </a:pPr>
            <a:r>
              <a:rPr lang="en-GB" sz="850" b="0" i="0" u="none" strike="noStrike" cap="none">
                <a:solidFill>
                  <a:srgbClr val="555555"/>
                </a:solidFill>
                <a:latin typeface="Montserrat"/>
                <a:ea typeface="Montserrat"/>
                <a:cs typeface="Montserrat"/>
                <a:sym typeface="Montserrat"/>
              </a:rPr>
              <a:t>optimised speed and routes, real-time data, simulation of manoeuvres</a:t>
            </a:r>
            <a:endParaRPr/>
          </a:p>
        </p:txBody>
      </p:sp>
      <p:sp>
        <p:nvSpPr>
          <p:cNvPr id="296" name="Google Shape;296;p9"/>
          <p:cNvSpPr/>
          <p:nvPr/>
        </p:nvSpPr>
        <p:spPr>
          <a:xfrm>
            <a:off x="2985375" y="3410000"/>
            <a:ext cx="38000" cy="560000"/>
          </a:xfrm>
          <a:prstGeom prst="rect">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9"/>
          <p:cNvSpPr txBox="1"/>
          <p:nvPr/>
        </p:nvSpPr>
        <p:spPr>
          <a:xfrm>
            <a:off x="3095375" y="3390000"/>
            <a:ext cx="2340000" cy="6000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Engagement and professional development</a:t>
            </a:r>
            <a:endParaRPr/>
          </a:p>
          <a:p>
            <a:pPr marL="0" marR="0" lvl="0" indent="0" algn="l" rtl="0">
              <a:lnSpc>
                <a:spcPct val="95000"/>
              </a:lnSpc>
              <a:spcBef>
                <a:spcPts val="200"/>
              </a:spcBef>
              <a:spcAft>
                <a:spcPts val="0"/>
              </a:spcAft>
              <a:buClr>
                <a:srgbClr val="000000"/>
              </a:buClr>
              <a:buSzPts val="850"/>
              <a:buFont typeface="Arial"/>
              <a:buNone/>
            </a:pPr>
            <a:r>
              <a:rPr lang="en-GB" sz="850" b="0" i="0" u="none" strike="noStrike" cap="none">
                <a:solidFill>
                  <a:srgbClr val="555555"/>
                </a:solidFill>
                <a:latin typeface="Montserrat"/>
                <a:ea typeface="Montserrat"/>
                <a:cs typeface="Montserrat"/>
                <a:sym typeface="Montserrat"/>
              </a:rPr>
              <a:t>continuous training, behavioural change, collaboration between ports</a:t>
            </a:r>
            <a:endParaRPr/>
          </a:p>
        </p:txBody>
      </p:sp>
      <p:sp>
        <p:nvSpPr>
          <p:cNvPr id="298" name="Google Shape;298;p9"/>
          <p:cNvSpPr txBox="1"/>
          <p:nvPr/>
        </p:nvSpPr>
        <p:spPr>
          <a:xfrm>
            <a:off x="5935375" y="2290000"/>
            <a:ext cx="2273000" cy="7200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950"/>
              <a:buFont typeface="Arial"/>
              <a:buNone/>
            </a:pPr>
            <a:r>
              <a:rPr lang="en-GB" sz="950" b="1" i="0" u="none" strike="noStrike" cap="none">
                <a:solidFill>
                  <a:srgbClr val="1F2D45"/>
                </a:solidFill>
                <a:latin typeface="Montserrat"/>
                <a:ea typeface="Montserrat"/>
                <a:cs typeface="Montserrat"/>
                <a:sym typeface="Montserrat"/>
              </a:rPr>
              <a:t>Which operational areas need behavioural training</a:t>
            </a:r>
            <a:endParaRPr/>
          </a:p>
          <a:p>
            <a:pPr marL="0" marR="0" lvl="0" indent="0" algn="l" rtl="0">
              <a:lnSpc>
                <a:spcPct val="95000"/>
              </a:lnSpc>
              <a:spcBef>
                <a:spcPts val="600"/>
              </a:spcBef>
              <a:spcAft>
                <a:spcPts val="0"/>
              </a:spcAft>
              <a:buClr>
                <a:srgbClr val="000000"/>
              </a:buClr>
              <a:buSzPts val="950"/>
              <a:buFont typeface="Arial"/>
              <a:buNone/>
            </a:pPr>
            <a:r>
              <a:rPr lang="en-GB" sz="950" b="1" i="0" u="none" strike="noStrike" cap="none">
                <a:solidFill>
                  <a:srgbClr val="1F2D45"/>
                </a:solidFill>
                <a:latin typeface="Montserrat"/>
                <a:ea typeface="Montserrat"/>
                <a:cs typeface="Montserrat"/>
                <a:sym typeface="Montserrat"/>
              </a:rPr>
              <a:t>Which factors affect emissions:</a:t>
            </a:r>
            <a:endParaRPr/>
          </a:p>
        </p:txBody>
      </p:sp>
      <p:sp>
        <p:nvSpPr>
          <p:cNvPr id="299" name="Google Shape;299;p9"/>
          <p:cNvSpPr/>
          <p:nvPr/>
        </p:nvSpPr>
        <p:spPr>
          <a:xfrm>
            <a:off x="5935375" y="2940000"/>
            <a:ext cx="660000" cy="240000"/>
          </a:xfrm>
          <a:prstGeom prst="roundRect">
            <a:avLst>
              <a:gd name="adj" fmla="val 50000"/>
            </a:avLst>
          </a:prstGeom>
          <a:solidFill>
            <a:srgbClr val="FFFFFF"/>
          </a:solidFill>
          <a:ln w="9525" cap="flat" cmpd="sng">
            <a:solidFill>
              <a:srgbClr val="C7D9F5"/>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50"/>
              <a:buFont typeface="Arial"/>
              <a:buNone/>
            </a:pPr>
            <a:r>
              <a:rPr lang="en-GB" sz="850" b="1" i="0" u="none" strike="noStrike" cap="none">
                <a:solidFill>
                  <a:srgbClr val="3B77D6"/>
                </a:solidFill>
                <a:latin typeface="Montserrat"/>
                <a:ea typeface="Montserrat"/>
                <a:cs typeface="Montserrat"/>
                <a:sym typeface="Montserrat"/>
              </a:rPr>
              <a:t>Weather</a:t>
            </a:r>
            <a:endParaRPr/>
          </a:p>
        </p:txBody>
      </p:sp>
      <p:sp>
        <p:nvSpPr>
          <p:cNvPr id="300" name="Google Shape;300;p9"/>
          <p:cNvSpPr/>
          <p:nvPr/>
        </p:nvSpPr>
        <p:spPr>
          <a:xfrm>
            <a:off x="6655375" y="2940000"/>
            <a:ext cx="440000" cy="240000"/>
          </a:xfrm>
          <a:prstGeom prst="roundRect">
            <a:avLst>
              <a:gd name="adj" fmla="val 50000"/>
            </a:avLst>
          </a:prstGeom>
          <a:solidFill>
            <a:srgbClr val="FFFFFF"/>
          </a:solidFill>
          <a:ln w="9525" cap="flat" cmpd="sng">
            <a:solidFill>
              <a:srgbClr val="C7D9F5"/>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50"/>
              <a:buFont typeface="Arial"/>
              <a:buNone/>
            </a:pPr>
            <a:r>
              <a:rPr lang="en-GB" sz="850" b="1" i="0" u="none" strike="noStrike" cap="none">
                <a:solidFill>
                  <a:srgbClr val="3B77D6"/>
                </a:solidFill>
                <a:latin typeface="Montserrat"/>
                <a:ea typeface="Montserrat"/>
                <a:cs typeface="Montserrat"/>
                <a:sym typeface="Montserrat"/>
              </a:rPr>
              <a:t>Tide</a:t>
            </a:r>
            <a:endParaRPr/>
          </a:p>
        </p:txBody>
      </p:sp>
      <p:sp>
        <p:nvSpPr>
          <p:cNvPr id="301" name="Google Shape;301;p9"/>
          <p:cNvSpPr/>
          <p:nvPr/>
        </p:nvSpPr>
        <p:spPr>
          <a:xfrm>
            <a:off x="7155375" y="2940000"/>
            <a:ext cx="980000" cy="240000"/>
          </a:xfrm>
          <a:prstGeom prst="roundRect">
            <a:avLst>
              <a:gd name="adj" fmla="val 50000"/>
            </a:avLst>
          </a:prstGeom>
          <a:solidFill>
            <a:srgbClr val="FFFFFF"/>
          </a:solidFill>
          <a:ln w="9525" cap="flat" cmpd="sng">
            <a:solidFill>
              <a:srgbClr val="C7D9F5"/>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50"/>
              <a:buFont typeface="Arial"/>
              <a:buNone/>
            </a:pPr>
            <a:r>
              <a:rPr lang="en-GB" sz="850" b="1" i="0" u="none" strike="noStrike" cap="none">
                <a:solidFill>
                  <a:srgbClr val="3B77D6"/>
                </a:solidFill>
                <a:latin typeface="Montserrat"/>
                <a:ea typeface="Montserrat"/>
                <a:cs typeface="Montserrat"/>
                <a:sym typeface="Montserrat"/>
              </a:rPr>
              <a:t>Waiting times</a:t>
            </a:r>
            <a:endParaRPr/>
          </a:p>
        </p:txBody>
      </p:sp>
      <p:sp>
        <p:nvSpPr>
          <p:cNvPr id="302" name="Google Shape;302;p9"/>
          <p:cNvSpPr/>
          <p:nvPr/>
        </p:nvSpPr>
        <p:spPr>
          <a:xfrm>
            <a:off x="5935375" y="3250000"/>
            <a:ext cx="1220000" cy="240000"/>
          </a:xfrm>
          <a:prstGeom prst="roundRect">
            <a:avLst>
              <a:gd name="adj" fmla="val 50000"/>
            </a:avLst>
          </a:prstGeom>
          <a:solidFill>
            <a:srgbClr val="FFFFFF"/>
          </a:solidFill>
          <a:ln w="9525" cap="flat" cmpd="sng">
            <a:solidFill>
              <a:srgbClr val="C7D9F5"/>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50"/>
              <a:buFont typeface="Arial"/>
              <a:buNone/>
            </a:pPr>
            <a:r>
              <a:rPr lang="en-GB" sz="850" b="1" i="0" u="none" strike="noStrike" cap="none">
                <a:solidFill>
                  <a:srgbClr val="3B77D6"/>
                </a:solidFill>
                <a:latin typeface="Montserrat"/>
                <a:ea typeface="Montserrat"/>
                <a:cs typeface="Montserrat"/>
                <a:sym typeface="Montserrat"/>
              </a:rPr>
              <a:t>Port-area features</a:t>
            </a:r>
            <a:endParaRPr/>
          </a:p>
        </p:txBody>
      </p:sp>
      <p:sp>
        <p:nvSpPr>
          <p:cNvPr id="303" name="Google Shape;303;p9"/>
          <p:cNvSpPr/>
          <p:nvPr/>
        </p:nvSpPr>
        <p:spPr>
          <a:xfrm>
            <a:off x="5935375" y="3560000"/>
            <a:ext cx="1460000" cy="240000"/>
          </a:xfrm>
          <a:prstGeom prst="roundRect">
            <a:avLst>
              <a:gd name="adj" fmla="val 50000"/>
            </a:avLst>
          </a:prstGeom>
          <a:solidFill>
            <a:srgbClr val="FFFFFF"/>
          </a:solidFill>
          <a:ln w="9525" cap="flat" cmpd="sng">
            <a:solidFill>
              <a:srgbClr val="C7D9F5"/>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50"/>
              <a:buFont typeface="Arial"/>
              <a:buNone/>
            </a:pPr>
            <a:r>
              <a:rPr lang="en-GB" sz="850" b="1" i="0" u="none" strike="noStrike" cap="none">
                <a:solidFill>
                  <a:srgbClr val="3B77D6"/>
                </a:solidFill>
                <a:latin typeface="Montserrat"/>
                <a:ea typeface="Montserrat"/>
                <a:cs typeface="Montserrat"/>
                <a:sym typeface="Montserrat"/>
              </a:rPr>
              <a:t>Onshore power supply</a:t>
            </a:r>
            <a:endParaRPr/>
          </a:p>
        </p:txBody>
      </p:sp>
      <p:sp>
        <p:nvSpPr>
          <p:cNvPr id="304" name="Google Shape;304;p9"/>
          <p:cNvSpPr/>
          <p:nvPr/>
        </p:nvSpPr>
        <p:spPr>
          <a:xfrm>
            <a:off x="785375" y="4160000"/>
            <a:ext cx="7573250" cy="640000"/>
          </a:xfrm>
          <a:prstGeom prst="roundRect">
            <a:avLst>
              <a:gd name="adj" fmla="val 12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9"/>
          <p:cNvSpPr txBox="1"/>
          <p:nvPr/>
        </p:nvSpPr>
        <p:spPr>
          <a:xfrm>
            <a:off x="1015375" y="4160000"/>
            <a:ext cx="4100000" cy="64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50"/>
              <a:buFont typeface="Arial"/>
              <a:buNone/>
            </a:pPr>
            <a:r>
              <a:rPr lang="en-GB" sz="850" b="1" i="0" u="none" strike="noStrike" cap="none">
                <a:solidFill>
                  <a:srgbClr val="D6E4FA"/>
                </a:solidFill>
                <a:latin typeface="Montserrat"/>
                <a:ea typeface="Montserrat"/>
                <a:cs typeface="Montserrat"/>
                <a:sym typeface="Montserrat"/>
              </a:rPr>
              <a:t>OUTPUT FOR WP4</a:t>
            </a:r>
            <a:endParaRPr/>
          </a:p>
          <a:p>
            <a:pPr marL="0" marR="0" lvl="0" indent="0" algn="l" rtl="0">
              <a:lnSpc>
                <a:spcPct val="100000"/>
              </a:lnSpc>
              <a:spcBef>
                <a:spcPts val="200"/>
              </a:spcBef>
              <a:spcAft>
                <a:spcPts val="0"/>
              </a:spcAft>
              <a:buClr>
                <a:srgbClr val="000000"/>
              </a:buClr>
              <a:buSzPts val="1150"/>
              <a:buFont typeface="Arial"/>
              <a:buNone/>
            </a:pPr>
            <a:r>
              <a:rPr lang="en-GB" sz="1150" b="1" i="0" u="none" strike="noStrike" cap="none">
                <a:solidFill>
                  <a:srgbClr val="FFFFFF"/>
                </a:solidFill>
                <a:latin typeface="Montserrat"/>
                <a:ea typeface="Montserrat"/>
                <a:cs typeface="Montserrat"/>
                <a:sym typeface="Montserrat"/>
              </a:rPr>
              <a:t>Training needs grouped as:</a:t>
            </a:r>
            <a:endParaRPr/>
          </a:p>
        </p:txBody>
      </p:sp>
      <p:sp>
        <p:nvSpPr>
          <p:cNvPr id="306" name="Google Shape;306;p9"/>
          <p:cNvSpPr/>
          <p:nvPr/>
        </p:nvSpPr>
        <p:spPr>
          <a:xfrm>
            <a:off x="5128625" y="4330000"/>
            <a:ext cx="950000" cy="300000"/>
          </a:xfrm>
          <a:prstGeom prst="roundRect">
            <a:avLst>
              <a:gd name="adj" fmla="val 50000"/>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a:solidFill>
                  <a:srgbClr val="3B77D6"/>
                </a:solidFill>
                <a:latin typeface="Montserrat"/>
                <a:ea typeface="Montserrat"/>
                <a:cs typeface="Montserrat"/>
                <a:sym typeface="Montserrat"/>
              </a:rPr>
              <a:t>Technical</a:t>
            </a:r>
            <a:endParaRPr/>
          </a:p>
        </p:txBody>
      </p:sp>
      <p:sp>
        <p:nvSpPr>
          <p:cNvPr id="307" name="Google Shape;307;p9"/>
          <p:cNvSpPr/>
          <p:nvPr/>
        </p:nvSpPr>
        <p:spPr>
          <a:xfrm>
            <a:off x="6178625" y="4330000"/>
            <a:ext cx="950000" cy="300000"/>
          </a:xfrm>
          <a:prstGeom prst="roundRect">
            <a:avLst>
              <a:gd name="adj" fmla="val 50000"/>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a:solidFill>
                  <a:srgbClr val="3B77D6"/>
                </a:solidFill>
                <a:latin typeface="Montserrat"/>
                <a:ea typeface="Montserrat"/>
                <a:cs typeface="Montserrat"/>
                <a:sym typeface="Montserrat"/>
              </a:rPr>
              <a:t>Operational</a:t>
            </a:r>
            <a:endParaRPr/>
          </a:p>
        </p:txBody>
      </p:sp>
      <p:sp>
        <p:nvSpPr>
          <p:cNvPr id="308" name="Google Shape;308;p9"/>
          <p:cNvSpPr/>
          <p:nvPr/>
        </p:nvSpPr>
        <p:spPr>
          <a:xfrm>
            <a:off x="7228625" y="4330000"/>
            <a:ext cx="950000" cy="300000"/>
          </a:xfrm>
          <a:prstGeom prst="roundRect">
            <a:avLst>
              <a:gd name="adj" fmla="val 50000"/>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a:solidFill>
                  <a:srgbClr val="3B77D6"/>
                </a:solidFill>
                <a:latin typeface="Montserrat"/>
                <a:ea typeface="Montserrat"/>
                <a:cs typeface="Montserrat"/>
                <a:sym typeface="Montserrat"/>
              </a:rPr>
              <a:t>Regulatory</a:t>
            </a:r>
            <a:endParaRPr/>
          </a:p>
        </p:txBody>
      </p:sp>
      <p:pic>
        <p:nvPicPr>
          <p:cNvPr id="309" name="Google Shape;309;p9"/>
          <p:cNvPicPr preferRelativeResize="0"/>
          <p:nvPr/>
        </p:nvPicPr>
        <p:blipFill rotWithShape="1">
          <a:blip r:embed="rId3">
            <a:alphaModFix/>
          </a:blip>
          <a:srcRect l="3281" r="3281"/>
          <a:stretch/>
        </p:blipFill>
        <p:spPr>
          <a:xfrm>
            <a:off x="7629528" y="1210000"/>
            <a:ext cx="729097" cy="430000"/>
          </a:xfrm>
          <a:prstGeom prst="roundRect">
            <a:avLst>
              <a:gd name="adj" fmla="val 16667"/>
            </a:avLst>
          </a:prstGeom>
          <a:noFill/>
          <a:ln>
            <a:noFill/>
          </a:ln>
        </p:spPr>
      </p:pic>
      <p:pic>
        <p:nvPicPr>
          <p:cNvPr id="310" name="Google Shape;310;p9" title="EN Co-funded by the EU_POS.jpg"/>
          <p:cNvPicPr preferRelativeResize="0"/>
          <p:nvPr/>
        </p:nvPicPr>
        <p:blipFill rotWithShape="1">
          <a:blip r:embed="rId4">
            <a:alphaModFix/>
          </a:blip>
          <a:srcRect t="5189" b="5189"/>
          <a:stretch/>
        </p:blipFill>
        <p:spPr>
          <a:xfrm>
            <a:off x="7049177" y="387077"/>
            <a:ext cx="1500447" cy="271620"/>
          </a:xfrm>
          <a:prstGeom prst="rect">
            <a:avLst/>
          </a:prstGeom>
          <a:noFill/>
          <a:ln>
            <a:noFill/>
          </a:ln>
        </p:spPr>
      </p:pic>
      <p:pic>
        <p:nvPicPr>
          <p:cNvPr id="311" name="Google Shape;311;p9"/>
          <p:cNvPicPr preferRelativeResize="0"/>
          <p:nvPr/>
        </p:nvPicPr>
        <p:blipFill rotWithShape="1">
          <a:blip r:embed="rId5">
            <a:alphaModFix/>
          </a:blip>
          <a:srcRect/>
          <a:stretch/>
        </p:blipFill>
        <p:spPr>
          <a:xfrm>
            <a:off x="885825" y="343700"/>
            <a:ext cx="1258880" cy="358375"/>
          </a:xfrm>
          <a:prstGeom prst="rect">
            <a:avLst/>
          </a:prstGeom>
          <a:noFill/>
          <a:ln>
            <a:noFill/>
          </a:ln>
        </p:spPr>
      </p:pic>
      <p:pic>
        <p:nvPicPr>
          <p:cNvPr id="312" name="Google Shape;312;p9"/>
          <p:cNvPicPr preferRelativeResize="0"/>
          <p:nvPr/>
        </p:nvPicPr>
        <p:blipFill rotWithShape="1">
          <a:blip r:embed="rId6">
            <a:alphaModFix/>
          </a:blip>
          <a:srcRect/>
          <a:stretch/>
        </p:blipFill>
        <p:spPr>
          <a:xfrm>
            <a:off x="3203463" y="342884"/>
            <a:ext cx="870829" cy="360000"/>
          </a:xfrm>
          <a:prstGeom prst="rect">
            <a:avLst/>
          </a:prstGeom>
          <a:noFill/>
          <a:ln>
            <a:noFill/>
          </a:ln>
        </p:spPr>
      </p:pic>
      <p:pic>
        <p:nvPicPr>
          <p:cNvPr id="313" name="Google Shape;313;p9"/>
          <p:cNvPicPr preferRelativeResize="0"/>
          <p:nvPr/>
        </p:nvPicPr>
        <p:blipFill rotWithShape="1">
          <a:blip r:embed="rId7">
            <a:alphaModFix/>
          </a:blip>
          <a:srcRect t="4049"/>
          <a:stretch/>
        </p:blipFill>
        <p:spPr>
          <a:xfrm>
            <a:off x="5133087" y="342909"/>
            <a:ext cx="611605" cy="360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7"/>
        <p:cNvGrpSpPr/>
        <p:nvPr/>
      </p:nvGrpSpPr>
      <p:grpSpPr>
        <a:xfrm>
          <a:off x="0" y="0"/>
          <a:ext cx="0" cy="0"/>
          <a:chOff x="0" y="0"/>
          <a:chExt cx="0" cy="0"/>
        </a:xfrm>
      </p:grpSpPr>
      <p:sp>
        <p:nvSpPr>
          <p:cNvPr id="318" name="Google Shape;318;p10"/>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WP4 – Development of Educational Material</a:t>
            </a:r>
            <a:endParaRPr sz="2500" b="0" i="0" u="none" strike="noStrike" cap="none">
              <a:solidFill>
                <a:srgbClr val="3B77D6"/>
              </a:solidFill>
              <a:latin typeface="Arial"/>
              <a:ea typeface="Arial"/>
              <a:cs typeface="Arial"/>
              <a:sym typeface="Arial"/>
            </a:endParaRPr>
          </a:p>
        </p:txBody>
      </p:sp>
      <p:sp>
        <p:nvSpPr>
          <p:cNvPr id="319" name="Google Shape;319;p10"/>
          <p:cNvSpPr txBox="1"/>
          <p:nvPr/>
        </p:nvSpPr>
        <p:spPr>
          <a:xfrm>
            <a:off x="785375" y="1300000"/>
            <a:ext cx="560000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1" u="none" strike="noStrike" cap="none">
                <a:solidFill>
                  <a:srgbClr val="555555"/>
                </a:solidFill>
                <a:latin typeface="Montserrat"/>
                <a:ea typeface="Montserrat"/>
                <a:cs typeface="Montserrat"/>
                <a:sym typeface="Montserrat"/>
              </a:rPr>
              <a:t>From evidence to curricula for three learning streams</a:t>
            </a:r>
            <a:endParaRPr/>
          </a:p>
        </p:txBody>
      </p:sp>
      <p:sp>
        <p:nvSpPr>
          <p:cNvPr id="320" name="Google Shape;320;p10"/>
          <p:cNvSpPr/>
          <p:nvPr/>
        </p:nvSpPr>
        <p:spPr>
          <a:xfrm>
            <a:off x="785375" y="1700000"/>
            <a:ext cx="1743312" cy="195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21" name="Google Shape;321;p10"/>
          <p:cNvSpPr/>
          <p:nvPr/>
        </p:nvSpPr>
        <p:spPr>
          <a:xfrm>
            <a:off x="935375" y="1880000"/>
            <a:ext cx="620000" cy="230000"/>
          </a:xfrm>
          <a:prstGeom prst="roundRect">
            <a:avLst>
              <a:gd name="adj" fmla="val 50000"/>
            </a:avLst>
          </a:prstGeom>
          <a:solidFill>
            <a:srgbClr val="DCE7F8"/>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3B77D6"/>
                </a:solidFill>
                <a:latin typeface="Montserrat"/>
                <a:ea typeface="Montserrat"/>
                <a:cs typeface="Montserrat"/>
                <a:sym typeface="Montserrat"/>
              </a:rPr>
              <a:t>WP2</a:t>
            </a:r>
            <a:endParaRPr/>
          </a:p>
        </p:txBody>
      </p:sp>
      <p:sp>
        <p:nvSpPr>
          <p:cNvPr id="322" name="Google Shape;322;p10"/>
          <p:cNvSpPr txBox="1"/>
          <p:nvPr/>
        </p:nvSpPr>
        <p:spPr>
          <a:xfrm>
            <a:off x="935375" y="2220000"/>
            <a:ext cx="1443312" cy="5200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1200"/>
              <a:buFont typeface="Arial"/>
              <a:buNone/>
            </a:pPr>
            <a:r>
              <a:rPr lang="en-GB" sz="1200" b="1" i="0" u="none" strike="noStrike" cap="none">
                <a:solidFill>
                  <a:srgbClr val="3B77D6"/>
                </a:solidFill>
                <a:latin typeface="Montserrat"/>
                <a:ea typeface="Montserrat"/>
                <a:cs typeface="Montserrat"/>
                <a:sym typeface="Montserrat"/>
              </a:rPr>
              <a:t>Needs analysis</a:t>
            </a:r>
            <a:endParaRPr/>
          </a:p>
        </p:txBody>
      </p:sp>
      <p:sp>
        <p:nvSpPr>
          <p:cNvPr id="323" name="Google Shape;323;p10"/>
          <p:cNvSpPr txBox="1"/>
          <p:nvPr/>
        </p:nvSpPr>
        <p:spPr>
          <a:xfrm>
            <a:off x="935375" y="2700000"/>
            <a:ext cx="1443312" cy="8800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Surveys and literature define skills gaps and training needs</a:t>
            </a:r>
            <a:endParaRPr/>
          </a:p>
        </p:txBody>
      </p:sp>
      <p:sp>
        <p:nvSpPr>
          <p:cNvPr id="324" name="Google Shape;324;p10"/>
          <p:cNvSpPr/>
          <p:nvPr/>
        </p:nvSpPr>
        <p:spPr>
          <a:xfrm rot="5400000">
            <a:off x="2538687" y="2615000"/>
            <a:ext cx="180000" cy="120000"/>
          </a:xfrm>
          <a:prstGeom prst="triangle">
            <a:avLst>
              <a:gd name="adj" fmla="val 50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sp>
        <p:nvSpPr>
          <p:cNvPr id="325" name="Google Shape;325;p10"/>
          <p:cNvSpPr/>
          <p:nvPr/>
        </p:nvSpPr>
        <p:spPr>
          <a:xfrm>
            <a:off x="2728687" y="1700000"/>
            <a:ext cx="1743312" cy="195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26" name="Google Shape;326;p10"/>
          <p:cNvSpPr/>
          <p:nvPr/>
        </p:nvSpPr>
        <p:spPr>
          <a:xfrm>
            <a:off x="2878687" y="1880000"/>
            <a:ext cx="620000" cy="230000"/>
          </a:xfrm>
          <a:prstGeom prst="roundRect">
            <a:avLst>
              <a:gd name="adj" fmla="val 50000"/>
            </a:avLst>
          </a:prstGeom>
          <a:solidFill>
            <a:srgbClr val="DCE7F8"/>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3B77D6"/>
                </a:solidFill>
                <a:latin typeface="Montserrat"/>
                <a:ea typeface="Montserrat"/>
                <a:cs typeface="Montserrat"/>
                <a:sym typeface="Montserrat"/>
              </a:rPr>
              <a:t>WP3</a:t>
            </a:r>
            <a:endParaRPr/>
          </a:p>
        </p:txBody>
      </p:sp>
      <p:sp>
        <p:nvSpPr>
          <p:cNvPr id="327" name="Google Shape;327;p10"/>
          <p:cNvSpPr txBox="1"/>
          <p:nvPr/>
        </p:nvSpPr>
        <p:spPr>
          <a:xfrm>
            <a:off x="2878687" y="2220000"/>
            <a:ext cx="1443312" cy="5200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1200"/>
              <a:buFont typeface="Arial"/>
              <a:buNone/>
            </a:pPr>
            <a:r>
              <a:rPr lang="en-GB" sz="1200" b="1" i="0" u="none" strike="noStrike" cap="none">
                <a:solidFill>
                  <a:srgbClr val="3B77D6"/>
                </a:solidFill>
                <a:latin typeface="Montserrat"/>
                <a:ea typeface="Montserrat"/>
                <a:cs typeface="Montserrat"/>
                <a:sym typeface="Montserrat"/>
              </a:rPr>
              <a:t>Best practices</a:t>
            </a:r>
            <a:endParaRPr/>
          </a:p>
        </p:txBody>
      </p:sp>
      <p:sp>
        <p:nvSpPr>
          <p:cNvPr id="328" name="Google Shape;328;p10"/>
          <p:cNvSpPr txBox="1"/>
          <p:nvPr/>
        </p:nvSpPr>
        <p:spPr>
          <a:xfrm>
            <a:off x="2878687" y="2700000"/>
            <a:ext cx="1443312" cy="8800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17 practices and 18 case studies translated into training needs</a:t>
            </a:r>
            <a:endParaRPr/>
          </a:p>
        </p:txBody>
      </p:sp>
      <p:sp>
        <p:nvSpPr>
          <p:cNvPr id="329" name="Google Shape;329;p10"/>
          <p:cNvSpPr/>
          <p:nvPr/>
        </p:nvSpPr>
        <p:spPr>
          <a:xfrm rot="5400000">
            <a:off x="4481999" y="2615000"/>
            <a:ext cx="180000" cy="120000"/>
          </a:xfrm>
          <a:prstGeom prst="triangle">
            <a:avLst>
              <a:gd name="adj" fmla="val 50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sp>
        <p:nvSpPr>
          <p:cNvPr id="330" name="Google Shape;330;p10"/>
          <p:cNvSpPr/>
          <p:nvPr/>
        </p:nvSpPr>
        <p:spPr>
          <a:xfrm>
            <a:off x="4671999" y="1700000"/>
            <a:ext cx="1743312" cy="1950000"/>
          </a:xfrm>
          <a:prstGeom prst="roundRect">
            <a:avLst>
              <a:gd name="adj" fmla="val 6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31" name="Google Shape;331;p10"/>
          <p:cNvSpPr/>
          <p:nvPr/>
        </p:nvSpPr>
        <p:spPr>
          <a:xfrm>
            <a:off x="4821999" y="1880000"/>
            <a:ext cx="620000" cy="230000"/>
          </a:xfrm>
          <a:prstGeom prst="roundRect">
            <a:avLst>
              <a:gd name="adj" fmla="val 50000"/>
            </a:avLst>
          </a:prstGeom>
          <a:solidFill>
            <a:srgbClr val="FFFFFF"/>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3B77D6"/>
                </a:solidFill>
                <a:latin typeface="Montserrat"/>
                <a:ea typeface="Montserrat"/>
                <a:cs typeface="Montserrat"/>
                <a:sym typeface="Montserrat"/>
              </a:rPr>
              <a:t>WP4</a:t>
            </a:r>
            <a:endParaRPr/>
          </a:p>
        </p:txBody>
      </p:sp>
      <p:sp>
        <p:nvSpPr>
          <p:cNvPr id="332" name="Google Shape;332;p10"/>
          <p:cNvSpPr txBox="1"/>
          <p:nvPr/>
        </p:nvSpPr>
        <p:spPr>
          <a:xfrm>
            <a:off x="4821999" y="2220000"/>
            <a:ext cx="1443312" cy="5200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1200"/>
              <a:buFont typeface="Arial"/>
              <a:buNone/>
            </a:pPr>
            <a:r>
              <a:rPr lang="en-GB" sz="1200" b="1" i="0" u="none" strike="noStrike" cap="none">
                <a:solidFill>
                  <a:srgbClr val="FFFFFF"/>
                </a:solidFill>
                <a:latin typeface="Montserrat"/>
                <a:ea typeface="Montserrat"/>
                <a:cs typeface="Montserrat"/>
                <a:sym typeface="Montserrat"/>
              </a:rPr>
              <a:t>Curriculum design</a:t>
            </a:r>
            <a:endParaRPr/>
          </a:p>
        </p:txBody>
      </p:sp>
      <p:sp>
        <p:nvSpPr>
          <p:cNvPr id="333" name="Google Shape;333;p10"/>
          <p:cNvSpPr txBox="1"/>
          <p:nvPr/>
        </p:nvSpPr>
        <p:spPr>
          <a:xfrm>
            <a:off x="4821999" y="2700000"/>
            <a:ext cx="1443312" cy="8800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000"/>
              <a:buFont typeface="Arial"/>
              <a:buNone/>
            </a:pPr>
            <a:r>
              <a:rPr lang="en-GB" sz="1000" b="0" i="0" u="none" strike="noStrike" cap="none">
                <a:solidFill>
                  <a:srgbClr val="FFFFFF"/>
                </a:solidFill>
                <a:latin typeface="Montserrat"/>
                <a:ea typeface="Montserrat"/>
                <a:cs typeface="Montserrat"/>
                <a:sym typeface="Montserrat"/>
              </a:rPr>
              <a:t>Learning outcomes, syllabi and materials built on the COM-B behavioural model</a:t>
            </a:r>
            <a:endParaRPr/>
          </a:p>
        </p:txBody>
      </p:sp>
      <p:sp>
        <p:nvSpPr>
          <p:cNvPr id="334" name="Google Shape;334;p10"/>
          <p:cNvSpPr/>
          <p:nvPr/>
        </p:nvSpPr>
        <p:spPr>
          <a:xfrm rot="5400000">
            <a:off x="6425311" y="2615000"/>
            <a:ext cx="180000" cy="120000"/>
          </a:xfrm>
          <a:prstGeom prst="triangle">
            <a:avLst>
              <a:gd name="adj" fmla="val 50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sp>
        <p:nvSpPr>
          <p:cNvPr id="335" name="Google Shape;335;p10"/>
          <p:cNvSpPr/>
          <p:nvPr/>
        </p:nvSpPr>
        <p:spPr>
          <a:xfrm>
            <a:off x="6615311" y="1700000"/>
            <a:ext cx="1743312" cy="195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336" name="Google Shape;336;p10"/>
          <p:cNvSpPr/>
          <p:nvPr/>
        </p:nvSpPr>
        <p:spPr>
          <a:xfrm>
            <a:off x="6765311" y="1880000"/>
            <a:ext cx="620000" cy="230000"/>
          </a:xfrm>
          <a:prstGeom prst="roundRect">
            <a:avLst>
              <a:gd name="adj" fmla="val 50000"/>
            </a:avLst>
          </a:prstGeom>
          <a:solidFill>
            <a:srgbClr val="DCE7F8"/>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3B77D6"/>
                </a:solidFill>
                <a:latin typeface="Montserrat"/>
                <a:ea typeface="Montserrat"/>
                <a:cs typeface="Montserrat"/>
                <a:sym typeface="Montserrat"/>
              </a:rPr>
              <a:t>WP5</a:t>
            </a:r>
            <a:endParaRPr/>
          </a:p>
        </p:txBody>
      </p:sp>
      <p:sp>
        <p:nvSpPr>
          <p:cNvPr id="337" name="Google Shape;337;p10"/>
          <p:cNvSpPr txBox="1"/>
          <p:nvPr/>
        </p:nvSpPr>
        <p:spPr>
          <a:xfrm>
            <a:off x="6765311" y="2220000"/>
            <a:ext cx="1443312" cy="5200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1200"/>
              <a:buFont typeface="Arial"/>
              <a:buNone/>
            </a:pPr>
            <a:r>
              <a:rPr lang="en-GB" sz="1200" b="1" i="0" u="none" strike="noStrike" cap="none">
                <a:solidFill>
                  <a:srgbClr val="3B77D6"/>
                </a:solidFill>
                <a:latin typeface="Montserrat"/>
                <a:ea typeface="Montserrat"/>
                <a:cs typeface="Montserrat"/>
                <a:sym typeface="Montserrat"/>
              </a:rPr>
              <a:t>Piloting and evaluation</a:t>
            </a:r>
            <a:endParaRPr/>
          </a:p>
        </p:txBody>
      </p:sp>
      <p:sp>
        <p:nvSpPr>
          <p:cNvPr id="338" name="Google Shape;338;p10"/>
          <p:cNvSpPr txBox="1"/>
          <p:nvPr/>
        </p:nvSpPr>
        <p:spPr>
          <a:xfrm>
            <a:off x="6765311" y="2700000"/>
            <a:ext cx="1443312" cy="8800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Courses tested with students, professionals and trainers, then revised</a:t>
            </a:r>
            <a:endParaRPr/>
          </a:p>
        </p:txBody>
      </p:sp>
      <p:sp>
        <p:nvSpPr>
          <p:cNvPr id="339" name="Google Shape;339;p10"/>
          <p:cNvSpPr txBox="1"/>
          <p:nvPr/>
        </p:nvSpPr>
        <p:spPr>
          <a:xfrm>
            <a:off x="785375" y="3900000"/>
            <a:ext cx="7573250" cy="600000"/>
          </a:xfrm>
          <a:prstGeom prst="rect">
            <a:avLst/>
          </a:prstGeom>
          <a:noFill/>
          <a:ln>
            <a:noFill/>
          </a:ln>
        </p:spPr>
        <p:txBody>
          <a:bodyPr spcFirstLastPara="1" wrap="square" lIns="0" tIns="0" rIns="0" bIns="0" anchor="ctr" anchorCtr="0">
            <a:noAutofit/>
          </a:bodyPr>
          <a:lstStyle/>
          <a:p>
            <a:pPr marL="0" marR="0" lvl="0" indent="0" algn="just" rtl="0">
              <a:lnSpc>
                <a:spcPct val="108000"/>
              </a:lnSpc>
              <a:spcBef>
                <a:spcPts val="0"/>
              </a:spcBef>
              <a:spcAft>
                <a:spcPts val="0"/>
              </a:spcAft>
              <a:buClr>
                <a:srgbClr val="000000"/>
              </a:buClr>
              <a:buSzPts val="1150"/>
              <a:buFont typeface="Arial"/>
              <a:buNone/>
            </a:pPr>
            <a:r>
              <a:rPr lang="en-GB" sz="1150" b="1" i="0" u="none" strike="noStrike" cap="none">
                <a:solidFill>
                  <a:srgbClr val="3B77D6"/>
                </a:solidFill>
                <a:latin typeface="Montserrat"/>
                <a:ea typeface="Montserrat"/>
                <a:cs typeface="Montserrat"/>
                <a:sym typeface="Montserrat"/>
              </a:rPr>
              <a:t>Design principles: </a:t>
            </a:r>
            <a:r>
              <a:rPr lang="en-GB" sz="1150" b="0" i="0" u="none" strike="noStrike" cap="none">
                <a:solidFill>
                  <a:srgbClr val="1F2D45"/>
                </a:solidFill>
                <a:latin typeface="Montserrat"/>
                <a:ea typeface="Montserrat"/>
                <a:cs typeface="Montserrat"/>
                <a:sym typeface="Montserrat"/>
              </a:rPr>
              <a:t>COM-B behavioural model, real case studies, simulator practice and blended learning, across higher education (HEI), vocational training (VET) and train-the-trainer (TTT).</a:t>
            </a:r>
            <a:endParaRPr/>
          </a:p>
        </p:txBody>
      </p:sp>
      <p:pic>
        <p:nvPicPr>
          <p:cNvPr id="340" name="Google Shape;340;p10"/>
          <p:cNvPicPr preferRelativeResize="0"/>
          <p:nvPr/>
        </p:nvPicPr>
        <p:blipFill rotWithShape="1">
          <a:blip r:embed="rId3">
            <a:alphaModFix/>
          </a:blip>
          <a:srcRect l="6564" r="6564"/>
          <a:stretch/>
        </p:blipFill>
        <p:spPr>
          <a:xfrm>
            <a:off x="7869783" y="1210000"/>
            <a:ext cx="488842" cy="430000"/>
          </a:xfrm>
          <a:prstGeom prst="roundRect">
            <a:avLst>
              <a:gd name="adj" fmla="val 16667"/>
            </a:avLst>
          </a:prstGeom>
          <a:noFill/>
          <a:ln>
            <a:noFill/>
          </a:ln>
        </p:spPr>
      </p:pic>
      <p:pic>
        <p:nvPicPr>
          <p:cNvPr id="341" name="Google Shape;341;p10" title="EN Co-funded by the EU_POS.jpg"/>
          <p:cNvPicPr preferRelativeResize="0"/>
          <p:nvPr/>
        </p:nvPicPr>
        <p:blipFill rotWithShape="1">
          <a:blip r:embed="rId4">
            <a:alphaModFix/>
          </a:blip>
          <a:srcRect t="5189" b="5189"/>
          <a:stretch/>
        </p:blipFill>
        <p:spPr>
          <a:xfrm>
            <a:off x="7049177" y="387077"/>
            <a:ext cx="1500447" cy="271620"/>
          </a:xfrm>
          <a:prstGeom prst="rect">
            <a:avLst/>
          </a:prstGeom>
          <a:noFill/>
          <a:ln>
            <a:noFill/>
          </a:ln>
        </p:spPr>
      </p:pic>
      <p:pic>
        <p:nvPicPr>
          <p:cNvPr id="342" name="Google Shape;342;p10"/>
          <p:cNvPicPr preferRelativeResize="0"/>
          <p:nvPr/>
        </p:nvPicPr>
        <p:blipFill rotWithShape="1">
          <a:blip r:embed="rId5">
            <a:alphaModFix/>
          </a:blip>
          <a:srcRect/>
          <a:stretch/>
        </p:blipFill>
        <p:spPr>
          <a:xfrm>
            <a:off x="885825" y="343700"/>
            <a:ext cx="1258880" cy="358375"/>
          </a:xfrm>
          <a:prstGeom prst="rect">
            <a:avLst/>
          </a:prstGeom>
          <a:noFill/>
          <a:ln>
            <a:noFill/>
          </a:ln>
        </p:spPr>
      </p:pic>
      <p:pic>
        <p:nvPicPr>
          <p:cNvPr id="343" name="Google Shape;343;p10"/>
          <p:cNvPicPr preferRelativeResize="0"/>
          <p:nvPr/>
        </p:nvPicPr>
        <p:blipFill rotWithShape="1">
          <a:blip r:embed="rId6">
            <a:alphaModFix/>
          </a:blip>
          <a:srcRect/>
          <a:stretch/>
        </p:blipFill>
        <p:spPr>
          <a:xfrm>
            <a:off x="3203463" y="342884"/>
            <a:ext cx="870829" cy="360000"/>
          </a:xfrm>
          <a:prstGeom prst="rect">
            <a:avLst/>
          </a:prstGeom>
          <a:noFill/>
          <a:ln>
            <a:noFill/>
          </a:ln>
        </p:spPr>
      </p:pic>
      <p:pic>
        <p:nvPicPr>
          <p:cNvPr id="344" name="Google Shape;344;p10"/>
          <p:cNvPicPr preferRelativeResize="0"/>
          <p:nvPr/>
        </p:nvPicPr>
        <p:blipFill rotWithShape="1">
          <a:blip r:embed="rId7">
            <a:alphaModFix/>
          </a:blip>
          <a:srcRect t="4049"/>
          <a:stretch/>
        </p:blipFill>
        <p:spPr>
          <a:xfrm>
            <a:off x="5133087" y="342909"/>
            <a:ext cx="611605" cy="360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8"/>
        <p:cNvGrpSpPr/>
        <p:nvPr/>
      </p:nvGrpSpPr>
      <p:grpSpPr>
        <a:xfrm>
          <a:off x="0" y="0"/>
          <a:ext cx="0" cy="0"/>
          <a:chOff x="0" y="0"/>
          <a:chExt cx="0" cy="0"/>
        </a:xfrm>
      </p:grpSpPr>
      <p:sp>
        <p:nvSpPr>
          <p:cNvPr id="349" name="Google Shape;349;p11"/>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None/>
            </a:pPr>
            <a:r>
              <a:rPr lang="en-GB" sz="2500" b="1" i="0" u="none" strike="noStrike" cap="none">
                <a:solidFill>
                  <a:srgbClr val="3B77D6"/>
                </a:solidFill>
                <a:latin typeface="Fraunces"/>
                <a:ea typeface="Fraunces"/>
                <a:cs typeface="Fraunces"/>
                <a:sym typeface="Fraunces"/>
              </a:rPr>
              <a:t>WP4 – Three Learning Streams</a:t>
            </a:r>
            <a:endParaRPr sz="2500" b="0" i="0" u="none" strike="noStrike" cap="none">
              <a:solidFill>
                <a:srgbClr val="3B77D6"/>
              </a:solidFill>
              <a:latin typeface="Arial"/>
              <a:ea typeface="Arial"/>
              <a:cs typeface="Arial"/>
              <a:sym typeface="Arial"/>
            </a:endParaRPr>
          </a:p>
        </p:txBody>
      </p:sp>
      <p:sp>
        <p:nvSpPr>
          <p:cNvPr id="350" name="Google Shape;350;p11"/>
          <p:cNvSpPr txBox="1"/>
          <p:nvPr/>
        </p:nvSpPr>
        <p:spPr>
          <a:xfrm>
            <a:off x="785375" y="1300000"/>
            <a:ext cx="757325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1" u="none" strike="noStrike" cap="none">
                <a:solidFill>
                  <a:srgbClr val="555555"/>
                </a:solidFill>
                <a:latin typeface="Montserrat"/>
                <a:ea typeface="Montserrat"/>
                <a:cs typeface="Montserrat"/>
                <a:sym typeface="Montserrat"/>
              </a:rPr>
              <a:t>Three target groups, one behavioural approach</a:t>
            </a:r>
            <a:endParaRPr/>
          </a:p>
        </p:txBody>
      </p:sp>
      <p:sp>
        <p:nvSpPr>
          <p:cNvPr id="351" name="Google Shape;351;p11"/>
          <p:cNvSpPr/>
          <p:nvPr/>
        </p:nvSpPr>
        <p:spPr>
          <a:xfrm>
            <a:off x="785375" y="1680000"/>
            <a:ext cx="2372416" cy="262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52" name="Google Shape;352;p11"/>
          <p:cNvSpPr/>
          <p:nvPr/>
        </p:nvSpPr>
        <p:spPr>
          <a:xfrm>
            <a:off x="955375" y="1860000"/>
            <a:ext cx="700000" cy="280000"/>
          </a:xfrm>
          <a:prstGeom prst="roundRect">
            <a:avLst>
              <a:gd name="adj" fmla="val 50000"/>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FFFFFF"/>
                </a:solidFill>
                <a:latin typeface="Montserrat"/>
                <a:ea typeface="Montserrat"/>
                <a:cs typeface="Montserrat"/>
                <a:sym typeface="Montserrat"/>
              </a:rPr>
              <a:t>HEI</a:t>
            </a:r>
            <a:endParaRPr/>
          </a:p>
        </p:txBody>
      </p:sp>
      <p:sp>
        <p:nvSpPr>
          <p:cNvPr id="353" name="Google Shape;353;p11"/>
          <p:cNvSpPr txBox="1"/>
          <p:nvPr/>
        </p:nvSpPr>
        <p:spPr>
          <a:xfrm>
            <a:off x="955375" y="2220000"/>
            <a:ext cx="2032416" cy="4600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1250"/>
              <a:buFont typeface="Arial"/>
              <a:buNone/>
            </a:pPr>
            <a:r>
              <a:rPr lang="en-GB" sz="1250" b="1" i="0" u="none" strike="noStrike" cap="none">
                <a:solidFill>
                  <a:srgbClr val="3B77D6"/>
                </a:solidFill>
                <a:latin typeface="Montserrat"/>
                <a:ea typeface="Montserrat"/>
                <a:cs typeface="Montserrat"/>
                <a:sym typeface="Montserrat"/>
              </a:rPr>
              <a:t>Higher Education</a:t>
            </a:r>
            <a:endParaRPr/>
          </a:p>
        </p:txBody>
      </p:sp>
      <p:sp>
        <p:nvSpPr>
          <p:cNvPr id="354" name="Google Shape;354;p11"/>
          <p:cNvSpPr txBox="1"/>
          <p:nvPr/>
        </p:nvSpPr>
        <p:spPr>
          <a:xfrm>
            <a:off x="955375" y="2700000"/>
            <a:ext cx="2032416" cy="152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For: </a:t>
            </a:r>
            <a:r>
              <a:rPr lang="en-GB" sz="1000" b="0" i="0" u="none" strike="noStrike" cap="none">
                <a:solidFill>
                  <a:srgbClr val="555555"/>
                </a:solidFill>
                <a:latin typeface="Montserrat"/>
                <a:ea typeface="Montserrat"/>
                <a:cs typeface="Montserrat"/>
                <a:sym typeface="Montserrat"/>
              </a:rPr>
              <a:t>future managers, pilots and harbour masters</a:t>
            </a:r>
            <a:endParaRPr/>
          </a:p>
          <a:p>
            <a:pPr marL="0" marR="0" lvl="0" indent="0" algn="l" rtl="0">
              <a:lnSpc>
                <a:spcPct val="108000"/>
              </a:lnSpc>
              <a:spcBef>
                <a:spcPts val="70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Format: </a:t>
            </a:r>
            <a:r>
              <a:rPr lang="en-GB" sz="1000" b="0" i="0" u="none" strike="noStrike" cap="none">
                <a:solidFill>
                  <a:srgbClr val="555555"/>
                </a:solidFill>
                <a:latin typeface="Montserrat"/>
                <a:ea typeface="Montserrat"/>
                <a:cs typeface="Montserrat"/>
                <a:sym typeface="Montserrat"/>
              </a:rPr>
              <a:t>14-week course, 28 hours, 4 ECTS, blended learning</a:t>
            </a:r>
            <a:endParaRPr/>
          </a:p>
          <a:p>
            <a:pPr marL="0" marR="0" lvl="0" indent="0" algn="l" rtl="0">
              <a:lnSpc>
                <a:spcPct val="108000"/>
              </a:lnSpc>
              <a:spcBef>
                <a:spcPts val="70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Focus: </a:t>
            </a:r>
            <a:r>
              <a:rPr lang="en-GB" sz="1000" b="0" i="0" u="none" strike="noStrike" cap="none">
                <a:solidFill>
                  <a:srgbClr val="555555"/>
                </a:solidFill>
                <a:latin typeface="Montserrat"/>
                <a:ea typeface="Montserrat"/>
                <a:cs typeface="Montserrat"/>
                <a:sym typeface="Montserrat"/>
              </a:rPr>
              <a:t>sustainability in navigation and port management</a:t>
            </a:r>
            <a:endParaRPr/>
          </a:p>
        </p:txBody>
      </p:sp>
      <p:sp>
        <p:nvSpPr>
          <p:cNvPr id="355" name="Google Shape;355;p11"/>
          <p:cNvSpPr/>
          <p:nvPr/>
        </p:nvSpPr>
        <p:spPr>
          <a:xfrm>
            <a:off x="3385791" y="1680000"/>
            <a:ext cx="2372416" cy="262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56" name="Google Shape;356;p11"/>
          <p:cNvSpPr/>
          <p:nvPr/>
        </p:nvSpPr>
        <p:spPr>
          <a:xfrm>
            <a:off x="3555791" y="1860000"/>
            <a:ext cx="700000" cy="280000"/>
          </a:xfrm>
          <a:prstGeom prst="roundRect">
            <a:avLst>
              <a:gd name="adj" fmla="val 50000"/>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FFFFFF"/>
                </a:solidFill>
                <a:latin typeface="Montserrat"/>
                <a:ea typeface="Montserrat"/>
                <a:cs typeface="Montserrat"/>
                <a:sym typeface="Montserrat"/>
              </a:rPr>
              <a:t>VET</a:t>
            </a:r>
            <a:endParaRPr/>
          </a:p>
        </p:txBody>
      </p:sp>
      <p:sp>
        <p:nvSpPr>
          <p:cNvPr id="357" name="Google Shape;357;p11"/>
          <p:cNvSpPr txBox="1"/>
          <p:nvPr/>
        </p:nvSpPr>
        <p:spPr>
          <a:xfrm>
            <a:off x="3555791" y="2220000"/>
            <a:ext cx="2032416" cy="4600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1250"/>
              <a:buFont typeface="Arial"/>
              <a:buNone/>
            </a:pPr>
            <a:r>
              <a:rPr lang="en-GB" sz="1250" b="1" i="0" u="none" strike="noStrike" cap="none">
                <a:solidFill>
                  <a:srgbClr val="3B77D6"/>
                </a:solidFill>
                <a:latin typeface="Montserrat"/>
                <a:ea typeface="Montserrat"/>
                <a:cs typeface="Montserrat"/>
                <a:sym typeface="Montserrat"/>
              </a:rPr>
              <a:t>Vocational Education and Training</a:t>
            </a:r>
            <a:endParaRPr/>
          </a:p>
        </p:txBody>
      </p:sp>
      <p:sp>
        <p:nvSpPr>
          <p:cNvPr id="358" name="Google Shape;358;p11"/>
          <p:cNvSpPr txBox="1"/>
          <p:nvPr/>
        </p:nvSpPr>
        <p:spPr>
          <a:xfrm>
            <a:off x="3555791" y="2700000"/>
            <a:ext cx="2032416" cy="152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For: </a:t>
            </a:r>
            <a:r>
              <a:rPr lang="en-GB" sz="1000" b="0" i="0" u="none" strike="noStrike" cap="none">
                <a:solidFill>
                  <a:srgbClr val="555555"/>
                </a:solidFill>
                <a:latin typeface="Montserrat"/>
                <a:ea typeface="Montserrat"/>
                <a:cs typeface="Montserrat"/>
                <a:sym typeface="Montserrat"/>
              </a:rPr>
              <a:t>practising pilots and tug masters</a:t>
            </a:r>
            <a:endParaRPr/>
          </a:p>
          <a:p>
            <a:pPr marL="0" marR="0" lvl="0" indent="0" algn="l" rtl="0">
              <a:lnSpc>
                <a:spcPct val="108000"/>
              </a:lnSpc>
              <a:spcBef>
                <a:spcPts val="70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Format: </a:t>
            </a:r>
            <a:r>
              <a:rPr lang="en-GB" sz="1000" b="0" i="0" u="none" strike="noStrike" cap="none">
                <a:solidFill>
                  <a:srgbClr val="555555"/>
                </a:solidFill>
                <a:latin typeface="Montserrat"/>
                <a:ea typeface="Montserrat"/>
                <a:cs typeface="Montserrat"/>
                <a:sym typeface="Montserrat"/>
              </a:rPr>
              <a:t>intensive two-day course</a:t>
            </a:r>
            <a:endParaRPr/>
          </a:p>
          <a:p>
            <a:pPr marL="0" marR="0" lvl="0" indent="0" algn="l" rtl="0">
              <a:lnSpc>
                <a:spcPct val="108000"/>
              </a:lnSpc>
              <a:spcBef>
                <a:spcPts val="70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Focus: </a:t>
            </a:r>
            <a:r>
              <a:rPr lang="en-GB" sz="1000" b="0" i="0" u="none" strike="noStrike" cap="none">
                <a:solidFill>
                  <a:srgbClr val="555555"/>
                </a:solidFill>
                <a:latin typeface="Montserrat"/>
                <a:ea typeface="Montserrat"/>
                <a:cs typeface="Montserrat"/>
                <a:sym typeface="Montserrat"/>
              </a:rPr>
              <a:t>regulations, fuels and energy saving, then simulator practice with debriefing</a:t>
            </a:r>
            <a:endParaRPr/>
          </a:p>
        </p:txBody>
      </p:sp>
      <p:sp>
        <p:nvSpPr>
          <p:cNvPr id="359" name="Google Shape;359;p11"/>
          <p:cNvSpPr/>
          <p:nvPr/>
        </p:nvSpPr>
        <p:spPr>
          <a:xfrm>
            <a:off x="5986207" y="1680000"/>
            <a:ext cx="2372416" cy="262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60" name="Google Shape;360;p11"/>
          <p:cNvSpPr/>
          <p:nvPr/>
        </p:nvSpPr>
        <p:spPr>
          <a:xfrm>
            <a:off x="6156207" y="1860000"/>
            <a:ext cx="700000" cy="280000"/>
          </a:xfrm>
          <a:prstGeom prst="roundRect">
            <a:avLst>
              <a:gd name="adj" fmla="val 50000"/>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FFFFFF"/>
                </a:solidFill>
                <a:latin typeface="Montserrat"/>
                <a:ea typeface="Montserrat"/>
                <a:cs typeface="Montserrat"/>
                <a:sym typeface="Montserrat"/>
              </a:rPr>
              <a:t>TTT</a:t>
            </a:r>
            <a:endParaRPr/>
          </a:p>
        </p:txBody>
      </p:sp>
      <p:sp>
        <p:nvSpPr>
          <p:cNvPr id="361" name="Google Shape;361;p11"/>
          <p:cNvSpPr txBox="1"/>
          <p:nvPr/>
        </p:nvSpPr>
        <p:spPr>
          <a:xfrm>
            <a:off x="6156207" y="2220000"/>
            <a:ext cx="2032416" cy="460000"/>
          </a:xfrm>
          <a:prstGeom prst="rect">
            <a:avLst/>
          </a:prstGeom>
          <a:noFill/>
          <a:ln>
            <a:noFill/>
          </a:ln>
        </p:spPr>
        <p:txBody>
          <a:bodyPr spcFirstLastPara="1" wrap="square" lIns="0" tIns="0" rIns="0" bIns="0" anchor="t" anchorCtr="0">
            <a:noAutofit/>
          </a:bodyPr>
          <a:lstStyle/>
          <a:p>
            <a:pPr marL="0" marR="0" lvl="0" indent="0" algn="l" rtl="0">
              <a:lnSpc>
                <a:spcPct val="95000"/>
              </a:lnSpc>
              <a:spcBef>
                <a:spcPts val="0"/>
              </a:spcBef>
              <a:spcAft>
                <a:spcPts val="0"/>
              </a:spcAft>
              <a:buClr>
                <a:srgbClr val="000000"/>
              </a:buClr>
              <a:buSzPts val="1250"/>
              <a:buFont typeface="Arial"/>
              <a:buNone/>
            </a:pPr>
            <a:r>
              <a:rPr lang="en-GB" sz="1250" b="1" i="0" u="none" strike="noStrike" cap="none">
                <a:solidFill>
                  <a:srgbClr val="3B77D6"/>
                </a:solidFill>
                <a:latin typeface="Montserrat"/>
                <a:ea typeface="Montserrat"/>
                <a:cs typeface="Montserrat"/>
                <a:sym typeface="Montserrat"/>
              </a:rPr>
              <a:t>Train-the-Trainer</a:t>
            </a:r>
            <a:endParaRPr/>
          </a:p>
        </p:txBody>
      </p:sp>
      <p:sp>
        <p:nvSpPr>
          <p:cNvPr id="362" name="Google Shape;362;p11"/>
          <p:cNvSpPr txBox="1"/>
          <p:nvPr/>
        </p:nvSpPr>
        <p:spPr>
          <a:xfrm>
            <a:off x="6156207" y="2700000"/>
            <a:ext cx="2032416" cy="152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For: </a:t>
            </a:r>
            <a:r>
              <a:rPr lang="en-GB" sz="1000" b="0" i="0" u="none" strike="noStrike" cap="none">
                <a:solidFill>
                  <a:srgbClr val="555555"/>
                </a:solidFill>
                <a:latin typeface="Montserrat"/>
                <a:ea typeface="Montserrat"/>
                <a:cs typeface="Montserrat"/>
                <a:sym typeface="Montserrat"/>
              </a:rPr>
              <a:t>educators and trainers of both streams</a:t>
            </a:r>
            <a:endParaRPr/>
          </a:p>
          <a:p>
            <a:pPr marL="0" marR="0" lvl="0" indent="0" algn="l" rtl="0">
              <a:lnSpc>
                <a:spcPct val="108000"/>
              </a:lnSpc>
              <a:spcBef>
                <a:spcPts val="70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Format: </a:t>
            </a:r>
            <a:r>
              <a:rPr lang="en-GB" sz="1000" b="0" i="0" u="none" strike="noStrike" cap="none">
                <a:solidFill>
                  <a:srgbClr val="555555"/>
                </a:solidFill>
                <a:latin typeface="Montserrat"/>
                <a:ea typeface="Montserrat"/>
                <a:cs typeface="Montserrat"/>
                <a:sym typeface="Montserrat"/>
              </a:rPr>
              <a:t>online e-learning programme with certificate</a:t>
            </a:r>
            <a:endParaRPr/>
          </a:p>
          <a:p>
            <a:pPr marL="0" marR="0" lvl="0" indent="0" algn="l" rtl="0">
              <a:lnSpc>
                <a:spcPct val="108000"/>
              </a:lnSpc>
              <a:spcBef>
                <a:spcPts val="70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Focus: </a:t>
            </a:r>
            <a:r>
              <a:rPr lang="en-GB" sz="1000" b="0" i="0" u="none" strike="noStrike" cap="none">
                <a:solidFill>
                  <a:srgbClr val="555555"/>
                </a:solidFill>
                <a:latin typeface="Montserrat"/>
                <a:ea typeface="Montserrat"/>
                <a:cs typeface="Montserrat"/>
                <a:sym typeface="Montserrat"/>
              </a:rPr>
              <a:t>preparing trainers to deliver the HEI and VET courses</a:t>
            </a:r>
            <a:endParaRPr/>
          </a:p>
        </p:txBody>
      </p:sp>
      <p:sp>
        <p:nvSpPr>
          <p:cNvPr id="363" name="Google Shape;363;p11"/>
          <p:cNvSpPr txBox="1"/>
          <p:nvPr/>
        </p:nvSpPr>
        <p:spPr>
          <a:xfrm>
            <a:off x="785375" y="4420000"/>
            <a:ext cx="7573250" cy="3600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00000"/>
              </a:buClr>
              <a:buSzPts val="1150"/>
              <a:buFont typeface="Arial"/>
              <a:buNone/>
            </a:pPr>
            <a:r>
              <a:rPr lang="en-GB" sz="1150" b="1" i="0" u="none" strike="noStrike" cap="none">
                <a:solidFill>
                  <a:srgbClr val="3B77D6"/>
                </a:solidFill>
                <a:latin typeface="Montserrat"/>
                <a:ea typeface="Montserrat"/>
                <a:cs typeface="Montserrat"/>
                <a:sym typeface="Montserrat"/>
              </a:rPr>
              <a:t>One maritime education ecosystem: </a:t>
            </a:r>
            <a:r>
              <a:rPr lang="en-GB" sz="1150" b="0" i="0" u="none" strike="noStrike" cap="none">
                <a:solidFill>
                  <a:srgbClr val="1F2D45"/>
                </a:solidFill>
                <a:latin typeface="Montserrat"/>
                <a:ea typeface="Montserrat"/>
                <a:cs typeface="Montserrat"/>
                <a:sym typeface="Montserrat"/>
              </a:rPr>
              <a:t>all three streams share the COM-B behavioural approach.</a:t>
            </a:r>
            <a:endParaRPr/>
          </a:p>
        </p:txBody>
      </p:sp>
      <p:pic>
        <p:nvPicPr>
          <p:cNvPr id="364" name="Google Shape;364;p11"/>
          <p:cNvPicPr preferRelativeResize="0"/>
          <p:nvPr/>
        </p:nvPicPr>
        <p:blipFill rotWithShape="1">
          <a:blip r:embed="rId3">
            <a:alphaModFix/>
          </a:blip>
          <a:srcRect l="6564" r="6564"/>
          <a:stretch/>
        </p:blipFill>
        <p:spPr>
          <a:xfrm>
            <a:off x="7869783" y="1210000"/>
            <a:ext cx="488842" cy="430000"/>
          </a:xfrm>
          <a:prstGeom prst="roundRect">
            <a:avLst>
              <a:gd name="adj" fmla="val 16667"/>
            </a:avLst>
          </a:prstGeom>
          <a:noFill/>
          <a:ln>
            <a:noFill/>
          </a:ln>
        </p:spPr>
      </p:pic>
      <p:pic>
        <p:nvPicPr>
          <p:cNvPr id="365" name="Google Shape;365;p11" title="EN Co-funded by the EU_POS.jpg"/>
          <p:cNvPicPr preferRelativeResize="0"/>
          <p:nvPr/>
        </p:nvPicPr>
        <p:blipFill rotWithShape="1">
          <a:blip r:embed="rId4">
            <a:alphaModFix/>
          </a:blip>
          <a:srcRect t="5189" b="5189"/>
          <a:stretch/>
        </p:blipFill>
        <p:spPr>
          <a:xfrm>
            <a:off x="7049177" y="387077"/>
            <a:ext cx="1500447" cy="271620"/>
          </a:xfrm>
          <a:prstGeom prst="rect">
            <a:avLst/>
          </a:prstGeom>
          <a:noFill/>
          <a:ln>
            <a:noFill/>
          </a:ln>
        </p:spPr>
      </p:pic>
      <p:pic>
        <p:nvPicPr>
          <p:cNvPr id="366" name="Google Shape;366;p11"/>
          <p:cNvPicPr preferRelativeResize="0"/>
          <p:nvPr/>
        </p:nvPicPr>
        <p:blipFill rotWithShape="1">
          <a:blip r:embed="rId5">
            <a:alphaModFix/>
          </a:blip>
          <a:srcRect/>
          <a:stretch/>
        </p:blipFill>
        <p:spPr>
          <a:xfrm>
            <a:off x="885825" y="343700"/>
            <a:ext cx="1258880" cy="358375"/>
          </a:xfrm>
          <a:prstGeom prst="rect">
            <a:avLst/>
          </a:prstGeom>
          <a:noFill/>
          <a:ln>
            <a:noFill/>
          </a:ln>
        </p:spPr>
      </p:pic>
      <p:pic>
        <p:nvPicPr>
          <p:cNvPr id="367" name="Google Shape;367;p11"/>
          <p:cNvPicPr preferRelativeResize="0"/>
          <p:nvPr/>
        </p:nvPicPr>
        <p:blipFill rotWithShape="1">
          <a:blip r:embed="rId6">
            <a:alphaModFix/>
          </a:blip>
          <a:srcRect/>
          <a:stretch/>
        </p:blipFill>
        <p:spPr>
          <a:xfrm>
            <a:off x="3203463" y="342884"/>
            <a:ext cx="870829" cy="360000"/>
          </a:xfrm>
          <a:prstGeom prst="rect">
            <a:avLst/>
          </a:prstGeom>
          <a:noFill/>
          <a:ln>
            <a:noFill/>
          </a:ln>
        </p:spPr>
      </p:pic>
      <p:pic>
        <p:nvPicPr>
          <p:cNvPr id="368" name="Google Shape;368;p11"/>
          <p:cNvPicPr preferRelativeResize="0"/>
          <p:nvPr/>
        </p:nvPicPr>
        <p:blipFill rotWithShape="1">
          <a:blip r:embed="rId7">
            <a:alphaModFix/>
          </a:blip>
          <a:srcRect t="4049"/>
          <a:stretch/>
        </p:blipFill>
        <p:spPr>
          <a:xfrm>
            <a:off x="5133087" y="342909"/>
            <a:ext cx="611605" cy="360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2"/>
        <p:cNvGrpSpPr/>
        <p:nvPr/>
      </p:nvGrpSpPr>
      <p:grpSpPr>
        <a:xfrm>
          <a:off x="0" y="0"/>
          <a:ext cx="0" cy="0"/>
          <a:chOff x="0" y="0"/>
          <a:chExt cx="0" cy="0"/>
        </a:xfrm>
      </p:grpSpPr>
      <p:sp>
        <p:nvSpPr>
          <p:cNvPr id="373" name="Google Shape;373;p12"/>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Agenda</a:t>
            </a:r>
            <a:endParaRPr sz="2500" b="0" i="0" u="none" strike="noStrike" cap="none">
              <a:solidFill>
                <a:srgbClr val="3B77D6"/>
              </a:solidFill>
              <a:latin typeface="Arial"/>
              <a:ea typeface="Arial"/>
              <a:cs typeface="Arial"/>
              <a:sym typeface="Arial"/>
            </a:endParaRPr>
          </a:p>
        </p:txBody>
      </p:sp>
      <p:sp>
        <p:nvSpPr>
          <p:cNvPr id="374" name="Google Shape;374;p12"/>
          <p:cNvSpPr txBox="1"/>
          <p:nvPr/>
        </p:nvSpPr>
        <p:spPr>
          <a:xfrm>
            <a:off x="1085375" y="1941600"/>
            <a:ext cx="6973250" cy="2240000"/>
          </a:xfrm>
          <a:prstGeom prst="rect">
            <a:avLst/>
          </a:prstGeom>
          <a:noFill/>
          <a:ln>
            <a:noFill/>
          </a:ln>
        </p:spPr>
        <p:txBody>
          <a:bodyPr spcFirstLastPara="1" wrap="square" lIns="0" tIns="0" rIns="0" bIns="0" anchor="ctr" anchorCtr="0">
            <a:noAutofit/>
          </a:bodyPr>
          <a:lstStyle/>
          <a:p>
            <a:pPr marL="342900" marR="0" lvl="0" indent="-342900" algn="just" rtl="0">
              <a:lnSpc>
                <a:spcPct val="100000"/>
              </a:lnSpc>
              <a:spcBef>
                <a:spcPts val="0"/>
              </a:spcBef>
              <a:spcAft>
                <a:spcPts val="0"/>
              </a:spcAft>
              <a:buClr>
                <a:srgbClr val="D8D8D8"/>
              </a:buClr>
              <a:buSzPts val="1760"/>
              <a:buFont typeface="Noto Sans Symbols"/>
              <a:buChar char="❑"/>
            </a:pPr>
            <a:r>
              <a:rPr lang="en-GB" sz="1600" b="1" i="0" u="none" strike="noStrike" cap="none">
                <a:solidFill>
                  <a:srgbClr val="F2F2F2"/>
                </a:solidFill>
                <a:latin typeface="Montserrat"/>
                <a:ea typeface="Montserrat"/>
                <a:cs typeface="Montserrat"/>
                <a:sym typeface="Montserrat"/>
              </a:rPr>
              <a:t>THE PROJECT</a:t>
            </a:r>
            <a:r>
              <a:rPr lang="en-GB" sz="1600" b="0" i="0" u="none" strike="noStrike" cap="none">
                <a:solidFill>
                  <a:srgbClr val="F2F2F2"/>
                </a:solidFill>
                <a:latin typeface="Montserrat"/>
                <a:ea typeface="Montserrat"/>
                <a:cs typeface="Montserrat"/>
                <a:sym typeface="Montserrat"/>
              </a:rPr>
              <a:t>  </a:t>
            </a:r>
            <a:endParaRPr/>
          </a:p>
          <a:p>
            <a:pPr marL="360000" marR="0" lvl="7" indent="0" algn="just" rtl="0">
              <a:lnSpc>
                <a:spcPct val="100000"/>
              </a:lnSpc>
              <a:spcBef>
                <a:spcPts val="0"/>
              </a:spcBef>
              <a:spcAft>
                <a:spcPts val="0"/>
              </a:spcAft>
              <a:buClr>
                <a:srgbClr val="3B77D6"/>
              </a:buClr>
              <a:buSzPts val="1760"/>
              <a:buFont typeface="Arial"/>
              <a:buNone/>
            </a:pPr>
            <a:r>
              <a:rPr lang="en-GB" sz="1600" b="0" i="1" u="none" strike="noStrike" cap="none">
                <a:solidFill>
                  <a:srgbClr val="F2F2F2"/>
                </a:solidFill>
                <a:latin typeface="Montserrat"/>
                <a:ea typeface="Montserrat"/>
                <a:cs typeface="Montserrat"/>
                <a:sym typeface="Montserrat"/>
              </a:rPr>
              <a:t>Challenges, objectives and partners</a:t>
            </a:r>
            <a:endParaRPr/>
          </a:p>
          <a:p>
            <a:pPr marL="342900" marR="0" lvl="0" indent="-342900" algn="just" rtl="0">
              <a:lnSpc>
                <a:spcPct val="100000"/>
              </a:lnSpc>
              <a:spcBef>
                <a:spcPts val="4000"/>
              </a:spcBef>
              <a:spcAft>
                <a:spcPts val="0"/>
              </a:spcAft>
              <a:buClr>
                <a:srgbClr val="D8D8D8"/>
              </a:buClr>
              <a:buSzPts val="1760"/>
              <a:buFont typeface="Noto Sans Symbols"/>
              <a:buChar char="❑"/>
            </a:pPr>
            <a:r>
              <a:rPr lang="en-GB" sz="1600" b="1" i="0" u="none" strike="noStrike" cap="none">
                <a:solidFill>
                  <a:srgbClr val="F2F2F2"/>
                </a:solidFill>
                <a:latin typeface="Montserrat"/>
                <a:ea typeface="Montserrat"/>
                <a:cs typeface="Montserrat"/>
                <a:sym typeface="Montserrat"/>
              </a:rPr>
              <a:t>FROM NEEDS TO EDUCATIONAL MATERIAL</a:t>
            </a:r>
            <a:endParaRPr/>
          </a:p>
          <a:p>
            <a:pPr marL="360000" marR="0" lvl="0" indent="0" algn="just" rtl="0">
              <a:lnSpc>
                <a:spcPct val="100000"/>
              </a:lnSpc>
              <a:spcBef>
                <a:spcPts val="0"/>
              </a:spcBef>
              <a:spcAft>
                <a:spcPts val="0"/>
              </a:spcAft>
              <a:buClr>
                <a:srgbClr val="3B77D6"/>
              </a:buClr>
              <a:buSzPts val="1760"/>
              <a:buFont typeface="Arial"/>
              <a:buNone/>
            </a:pPr>
            <a:r>
              <a:rPr lang="en-GB" sz="1600" b="0" i="1" u="none" strike="noStrike" cap="none">
                <a:solidFill>
                  <a:srgbClr val="F2F2F2"/>
                </a:solidFill>
                <a:latin typeface="Montserrat"/>
                <a:ea typeface="Montserrat"/>
                <a:cs typeface="Montserrat"/>
                <a:sym typeface="Montserrat"/>
              </a:rPr>
              <a:t>WP2, WP3 and WP4 learning streams</a:t>
            </a:r>
            <a:endParaRPr/>
          </a:p>
          <a:p>
            <a:pPr marL="342900" marR="0" lvl="0" indent="-342900" algn="just" rtl="0">
              <a:lnSpc>
                <a:spcPct val="100000"/>
              </a:lnSpc>
              <a:spcBef>
                <a:spcPts val="4000"/>
              </a:spcBef>
              <a:spcAft>
                <a:spcPts val="0"/>
              </a:spcAft>
              <a:buClr>
                <a:srgbClr val="3B77D6"/>
              </a:buClr>
              <a:buSzPts val="1760"/>
              <a:buFont typeface="Noto Sans Symbols"/>
              <a:buChar char="❑"/>
            </a:pPr>
            <a:r>
              <a:rPr lang="en-GB" sz="1600" b="1" i="0" u="none" strike="noStrike" cap="none">
                <a:solidFill>
                  <a:srgbClr val="3B77D6"/>
                </a:solidFill>
                <a:latin typeface="Montserrat"/>
                <a:ea typeface="Montserrat"/>
                <a:cs typeface="Montserrat"/>
                <a:sym typeface="Montserrat"/>
              </a:rPr>
              <a:t>THE HUMAN FACTOR</a:t>
            </a:r>
            <a:endParaRPr sz="1600" b="0" i="0" u="none" strike="noStrike" cap="none">
              <a:solidFill>
                <a:srgbClr val="555555"/>
              </a:solidFill>
              <a:latin typeface="Montserrat"/>
              <a:ea typeface="Montserrat"/>
              <a:cs typeface="Montserrat"/>
              <a:sym typeface="Montserrat"/>
            </a:endParaRPr>
          </a:p>
          <a:p>
            <a:pPr marL="360000" marR="0" lvl="0" indent="0" algn="just" rtl="0">
              <a:lnSpc>
                <a:spcPct val="100000"/>
              </a:lnSpc>
              <a:spcBef>
                <a:spcPts val="0"/>
              </a:spcBef>
              <a:spcAft>
                <a:spcPts val="0"/>
              </a:spcAft>
              <a:buClr>
                <a:srgbClr val="3B77D6"/>
              </a:buClr>
              <a:buSzPts val="1760"/>
              <a:buFont typeface="Arial"/>
              <a:buNone/>
            </a:pPr>
            <a:r>
              <a:rPr lang="en-GB" sz="1600" b="0" i="1" u="none" strike="noStrike" cap="none">
                <a:solidFill>
                  <a:srgbClr val="555555"/>
                </a:solidFill>
                <a:latin typeface="Montserrat"/>
                <a:ea typeface="Montserrat"/>
                <a:cs typeface="Montserrat"/>
                <a:sym typeface="Montserrat"/>
              </a:rPr>
              <a:t>WP5 simulator study at the Antwerp Maritime Academy</a:t>
            </a:r>
            <a:endParaRPr/>
          </a:p>
          <a:p>
            <a:pPr marL="342900" marR="0" lvl="0" indent="-342900" algn="just" rtl="0">
              <a:lnSpc>
                <a:spcPct val="100000"/>
              </a:lnSpc>
              <a:spcBef>
                <a:spcPts val="4000"/>
              </a:spcBef>
              <a:spcAft>
                <a:spcPts val="0"/>
              </a:spcAft>
              <a:buClr>
                <a:srgbClr val="D8D8D8"/>
              </a:buClr>
              <a:buSzPts val="1760"/>
              <a:buFont typeface="Noto Sans Symbols"/>
              <a:buChar char="❑"/>
            </a:pPr>
            <a:r>
              <a:rPr lang="en-GB" sz="1600" b="1" i="0" u="none" strike="noStrike" cap="none">
                <a:solidFill>
                  <a:srgbClr val="F2F2F2"/>
                </a:solidFill>
                <a:latin typeface="Montserrat"/>
                <a:ea typeface="Montserrat"/>
                <a:cs typeface="Montserrat"/>
                <a:sym typeface="Montserrat"/>
              </a:rPr>
              <a:t>IMPACT ASSESSMENT AND MAIN RESULTS</a:t>
            </a:r>
            <a:endParaRPr/>
          </a:p>
        </p:txBody>
      </p:sp>
      <p:pic>
        <p:nvPicPr>
          <p:cNvPr id="375" name="Google Shape;375;p12" title="EN Co-funded by the EU_POS.jpg"/>
          <p:cNvPicPr preferRelativeResize="0"/>
          <p:nvPr/>
        </p:nvPicPr>
        <p:blipFill rotWithShape="1">
          <a:blip r:embed="rId3">
            <a:alphaModFix/>
          </a:blip>
          <a:srcRect t="5189" b="5189"/>
          <a:stretch/>
        </p:blipFill>
        <p:spPr>
          <a:xfrm>
            <a:off x="7049177" y="387077"/>
            <a:ext cx="1500447" cy="271620"/>
          </a:xfrm>
          <a:prstGeom prst="rect">
            <a:avLst/>
          </a:prstGeom>
          <a:noFill/>
          <a:ln>
            <a:noFill/>
          </a:ln>
        </p:spPr>
      </p:pic>
      <p:pic>
        <p:nvPicPr>
          <p:cNvPr id="376" name="Google Shape;376;p12"/>
          <p:cNvPicPr preferRelativeResize="0"/>
          <p:nvPr/>
        </p:nvPicPr>
        <p:blipFill rotWithShape="1">
          <a:blip r:embed="rId4">
            <a:alphaModFix/>
          </a:blip>
          <a:srcRect/>
          <a:stretch/>
        </p:blipFill>
        <p:spPr>
          <a:xfrm>
            <a:off x="885825" y="343700"/>
            <a:ext cx="1258880" cy="358375"/>
          </a:xfrm>
          <a:prstGeom prst="rect">
            <a:avLst/>
          </a:prstGeom>
          <a:noFill/>
          <a:ln>
            <a:noFill/>
          </a:ln>
        </p:spPr>
      </p:pic>
      <p:pic>
        <p:nvPicPr>
          <p:cNvPr id="377" name="Google Shape;377;p12"/>
          <p:cNvPicPr preferRelativeResize="0"/>
          <p:nvPr/>
        </p:nvPicPr>
        <p:blipFill rotWithShape="1">
          <a:blip r:embed="rId5">
            <a:alphaModFix/>
          </a:blip>
          <a:srcRect/>
          <a:stretch/>
        </p:blipFill>
        <p:spPr>
          <a:xfrm>
            <a:off x="3203463" y="342884"/>
            <a:ext cx="870829" cy="360000"/>
          </a:xfrm>
          <a:prstGeom prst="rect">
            <a:avLst/>
          </a:prstGeom>
          <a:noFill/>
          <a:ln>
            <a:noFill/>
          </a:ln>
        </p:spPr>
      </p:pic>
      <p:pic>
        <p:nvPicPr>
          <p:cNvPr id="378" name="Google Shape;378;p12"/>
          <p:cNvPicPr preferRelativeResize="0"/>
          <p:nvPr/>
        </p:nvPicPr>
        <p:blipFill rotWithShape="1">
          <a:blip r:embed="rId6">
            <a:alphaModFix/>
          </a:blip>
          <a:srcRect t="4049"/>
          <a:stretch/>
        </p:blipFill>
        <p:spPr>
          <a:xfrm>
            <a:off x="5133087" y="342909"/>
            <a:ext cx="611605" cy="360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2"/>
        <p:cNvGrpSpPr/>
        <p:nvPr/>
      </p:nvGrpSpPr>
      <p:grpSpPr>
        <a:xfrm>
          <a:off x="0" y="0"/>
          <a:ext cx="0" cy="0"/>
          <a:chOff x="0" y="0"/>
          <a:chExt cx="0" cy="0"/>
        </a:xfrm>
      </p:grpSpPr>
      <p:sp>
        <p:nvSpPr>
          <p:cNvPr id="383" name="Google Shape;383;p13"/>
          <p:cNvSpPr txBox="1"/>
          <p:nvPr/>
        </p:nvSpPr>
        <p:spPr>
          <a:xfrm>
            <a:off x="785374" y="699200"/>
            <a:ext cx="8034625"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None/>
            </a:pPr>
            <a:r>
              <a:rPr lang="en-GB" sz="2500" b="1" i="0" u="none" strike="noStrike" cap="none">
                <a:solidFill>
                  <a:srgbClr val="3B77D6"/>
                </a:solidFill>
                <a:latin typeface="Fraunces"/>
                <a:ea typeface="Fraunces"/>
                <a:cs typeface="Fraunces"/>
                <a:sym typeface="Fraunces"/>
              </a:rPr>
              <a:t>WP5 – First Test: Human Factor and Fuel Use</a:t>
            </a:r>
            <a:endParaRPr sz="2500" b="0" i="0" u="none" strike="noStrike" cap="none">
              <a:solidFill>
                <a:srgbClr val="3B77D6"/>
              </a:solidFill>
              <a:latin typeface="Arial"/>
              <a:ea typeface="Arial"/>
              <a:cs typeface="Arial"/>
              <a:sym typeface="Arial"/>
            </a:endParaRPr>
          </a:p>
        </p:txBody>
      </p:sp>
      <p:sp>
        <p:nvSpPr>
          <p:cNvPr id="384" name="Google Shape;384;p13"/>
          <p:cNvSpPr txBox="1"/>
          <p:nvPr/>
        </p:nvSpPr>
        <p:spPr>
          <a:xfrm>
            <a:off x="785375" y="1300000"/>
            <a:ext cx="757325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1" u="none" strike="noStrike" cap="none">
                <a:solidFill>
                  <a:srgbClr val="555555"/>
                </a:solidFill>
                <a:latin typeface="Montserrat"/>
                <a:ea typeface="Montserrat"/>
                <a:cs typeface="Montserrat"/>
                <a:sym typeface="Montserrat"/>
              </a:rPr>
              <a:t>WP5 bridge-simulator study at the Antwerp Maritime Academy within GREENPORT Alliances</a:t>
            </a:r>
            <a:endParaRPr/>
          </a:p>
        </p:txBody>
      </p:sp>
      <p:sp>
        <p:nvSpPr>
          <p:cNvPr id="385" name="Google Shape;385;p13"/>
          <p:cNvSpPr/>
          <p:nvPr/>
        </p:nvSpPr>
        <p:spPr>
          <a:xfrm>
            <a:off x="785375" y="1700000"/>
            <a:ext cx="560000" cy="56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Montserrat"/>
                <a:ea typeface="Montserrat"/>
                <a:cs typeface="Montserrat"/>
                <a:sym typeface="Montserrat"/>
              </a:rPr>
              <a:t>21</a:t>
            </a:r>
            <a:endParaRPr/>
          </a:p>
        </p:txBody>
      </p:sp>
      <p:sp>
        <p:nvSpPr>
          <p:cNvPr id="386" name="Google Shape;386;p13"/>
          <p:cNvSpPr txBox="1"/>
          <p:nvPr/>
        </p:nvSpPr>
        <p:spPr>
          <a:xfrm>
            <a:off x="1485375" y="1680000"/>
            <a:ext cx="305000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3B77D6"/>
                </a:solidFill>
                <a:latin typeface="Montserrat"/>
                <a:ea typeface="Montserrat"/>
                <a:cs typeface="Montserrat"/>
                <a:sym typeface="Montserrat"/>
              </a:rPr>
              <a:t>Participants</a:t>
            </a:r>
            <a:endParaRPr/>
          </a:p>
        </p:txBody>
      </p:sp>
      <p:sp>
        <p:nvSpPr>
          <p:cNvPr id="387" name="Google Shape;387;p13"/>
          <p:cNvSpPr txBox="1"/>
          <p:nvPr/>
        </p:nvSpPr>
        <p:spPr>
          <a:xfrm>
            <a:off x="1485375" y="1950000"/>
            <a:ext cx="3050000" cy="65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50"/>
              <a:buFont typeface="Arial"/>
              <a:buNone/>
            </a:pPr>
            <a:r>
              <a:rPr lang="en-GB" sz="1050" b="0" i="0" u="none" strike="noStrike" cap="none" dirty="0">
                <a:solidFill>
                  <a:srgbClr val="555555"/>
                </a:solidFill>
                <a:latin typeface="Montserrat"/>
                <a:ea typeface="Montserrat"/>
                <a:cs typeface="Montserrat"/>
                <a:sym typeface="Montserrat"/>
              </a:rPr>
              <a:t>Tug masters, pilots, dock pilots and other maritime professionals, sailing in their normal style with no instruction to save fuel</a:t>
            </a:r>
            <a:endParaRPr dirty="0"/>
          </a:p>
        </p:txBody>
      </p:sp>
      <p:sp>
        <p:nvSpPr>
          <p:cNvPr id="388" name="Google Shape;388;p13"/>
          <p:cNvSpPr/>
          <p:nvPr/>
        </p:nvSpPr>
        <p:spPr>
          <a:xfrm>
            <a:off x="785375" y="2834112"/>
            <a:ext cx="560000" cy="56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50"/>
              <a:buFont typeface="Arial"/>
              <a:buNone/>
            </a:pPr>
            <a:r>
              <a:rPr lang="en-GB" sz="950" b="1" i="0" u="none" strike="noStrike" cap="none">
                <a:solidFill>
                  <a:srgbClr val="FFFFFF"/>
                </a:solidFill>
                <a:latin typeface="Montserrat"/>
                <a:ea typeface="Montserrat"/>
                <a:cs typeface="Montserrat"/>
                <a:sym typeface="Montserrat"/>
              </a:rPr>
              <a:t>20 min</a:t>
            </a:r>
            <a:endParaRPr/>
          </a:p>
        </p:txBody>
      </p:sp>
      <p:sp>
        <p:nvSpPr>
          <p:cNvPr id="389" name="Google Shape;389;p13"/>
          <p:cNvSpPr txBox="1"/>
          <p:nvPr/>
        </p:nvSpPr>
        <p:spPr>
          <a:xfrm>
            <a:off x="1485375" y="2814112"/>
            <a:ext cx="305000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3B77D6"/>
                </a:solidFill>
                <a:latin typeface="Montserrat"/>
                <a:ea typeface="Montserrat"/>
                <a:cs typeface="Montserrat"/>
                <a:sym typeface="Montserrat"/>
              </a:rPr>
              <a:t>Identical scenario</a:t>
            </a:r>
            <a:endParaRPr/>
          </a:p>
        </p:txBody>
      </p:sp>
      <p:sp>
        <p:nvSpPr>
          <p:cNvPr id="390" name="Google Shape;390;p13"/>
          <p:cNvSpPr txBox="1"/>
          <p:nvPr/>
        </p:nvSpPr>
        <p:spPr>
          <a:xfrm>
            <a:off x="1485375" y="3084112"/>
            <a:ext cx="3050000" cy="65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50"/>
              <a:buFont typeface="Arial"/>
              <a:buNone/>
            </a:pPr>
            <a:r>
              <a:rPr lang="en-GB" sz="1050" b="0" i="0" u="none" strike="noStrike" cap="none" dirty="0">
                <a:solidFill>
                  <a:srgbClr val="555555"/>
                </a:solidFill>
                <a:latin typeface="Montserrat"/>
                <a:ea typeface="Montserrat"/>
                <a:cs typeface="Montserrat"/>
                <a:sym typeface="Montserrat"/>
              </a:rPr>
              <a:t>Same twin-screw harbour tug, weather and task for every run: approach and port-side mooring in Bodø (Norway)</a:t>
            </a:r>
            <a:endParaRPr dirty="0"/>
          </a:p>
        </p:txBody>
      </p:sp>
      <p:sp>
        <p:nvSpPr>
          <p:cNvPr id="391" name="Google Shape;391;p13"/>
          <p:cNvSpPr/>
          <p:nvPr/>
        </p:nvSpPr>
        <p:spPr>
          <a:xfrm>
            <a:off x="785375" y="3992608"/>
            <a:ext cx="560000" cy="56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GB" sz="1100" b="1" i="0" u="none" strike="noStrike" cap="none">
                <a:solidFill>
                  <a:srgbClr val="FFFFFF"/>
                </a:solidFill>
                <a:latin typeface="Montserrat"/>
                <a:ea typeface="Montserrat"/>
                <a:cs typeface="Montserrat"/>
                <a:sym typeface="Montserrat"/>
              </a:rPr>
              <a:t>1 Hz</a:t>
            </a:r>
            <a:endParaRPr/>
          </a:p>
        </p:txBody>
      </p:sp>
      <p:sp>
        <p:nvSpPr>
          <p:cNvPr id="392" name="Google Shape;392;p13"/>
          <p:cNvSpPr txBox="1"/>
          <p:nvPr/>
        </p:nvSpPr>
        <p:spPr>
          <a:xfrm>
            <a:off x="1485375" y="3972608"/>
            <a:ext cx="305000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3B77D6"/>
                </a:solidFill>
                <a:latin typeface="Montserrat"/>
                <a:ea typeface="Montserrat"/>
                <a:cs typeface="Montserrat"/>
                <a:sym typeface="Montserrat"/>
              </a:rPr>
              <a:t>Second-by-second data</a:t>
            </a:r>
            <a:endParaRPr/>
          </a:p>
        </p:txBody>
      </p:sp>
      <p:sp>
        <p:nvSpPr>
          <p:cNvPr id="393" name="Google Shape;393;p13"/>
          <p:cNvSpPr txBox="1"/>
          <p:nvPr/>
        </p:nvSpPr>
        <p:spPr>
          <a:xfrm>
            <a:off x="1485375" y="4242608"/>
            <a:ext cx="3050000" cy="65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50"/>
              <a:buFont typeface="Arial"/>
              <a:buNone/>
            </a:pPr>
            <a:r>
              <a:rPr lang="en-GB" sz="1050" b="0" i="0" u="none" strike="noStrike" cap="none">
                <a:solidFill>
                  <a:srgbClr val="555555"/>
                </a:solidFill>
                <a:latin typeface="Montserrat"/>
                <a:ea typeface="Montserrat"/>
                <a:cs typeface="Montserrat"/>
                <a:sym typeface="Montserrat"/>
              </a:rPr>
              <a:t>Rudder and RPM orders, actual RPM, engine power, fuel rate and vessel motion logged throughout each run</a:t>
            </a:r>
            <a:endParaRPr/>
          </a:p>
        </p:txBody>
      </p:sp>
      <p:sp>
        <p:nvSpPr>
          <p:cNvPr id="394" name="Google Shape;394;p13"/>
          <p:cNvSpPr/>
          <p:nvPr/>
        </p:nvSpPr>
        <p:spPr>
          <a:xfrm>
            <a:off x="4700000" y="1693200"/>
            <a:ext cx="3658625" cy="307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395" name="Google Shape;395;p13"/>
          <p:cNvSpPr txBox="1"/>
          <p:nvPr/>
        </p:nvSpPr>
        <p:spPr>
          <a:xfrm>
            <a:off x="4880000" y="1763200"/>
            <a:ext cx="1500000" cy="6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3600"/>
              <a:buFont typeface="Arial"/>
              <a:buNone/>
            </a:pPr>
            <a:r>
              <a:rPr lang="en-GB" sz="3600" b="1" i="0" u="none" strike="noStrike" cap="none">
                <a:solidFill>
                  <a:srgbClr val="3B77D6"/>
                </a:solidFill>
                <a:latin typeface="Montserrat"/>
                <a:ea typeface="Montserrat"/>
                <a:cs typeface="Montserrat"/>
                <a:sym typeface="Montserrat"/>
              </a:rPr>
              <a:t>3.6x</a:t>
            </a:r>
            <a:endParaRPr/>
          </a:p>
        </p:txBody>
      </p:sp>
      <p:sp>
        <p:nvSpPr>
          <p:cNvPr id="396" name="Google Shape;396;p13"/>
          <p:cNvSpPr txBox="1"/>
          <p:nvPr/>
        </p:nvSpPr>
        <p:spPr>
          <a:xfrm>
            <a:off x="6120000" y="1763200"/>
            <a:ext cx="2088625" cy="620000"/>
          </a:xfrm>
          <a:prstGeom prst="rect">
            <a:avLst/>
          </a:prstGeom>
          <a:noFill/>
          <a:ln>
            <a:noFill/>
          </a:ln>
        </p:spPr>
        <p:txBody>
          <a:bodyPr spcFirstLastPara="1" wrap="square" lIns="0" tIns="0" rIns="0" bIns="0" anchor="ctr" anchorCtr="0">
            <a:noAutofit/>
          </a:bodyPr>
          <a:lstStyle/>
          <a:p>
            <a:pPr marL="0" marR="0" lvl="0" indent="0" algn="l" rtl="0">
              <a:lnSpc>
                <a:spcPct val="108000"/>
              </a:lnSpc>
              <a:spcBef>
                <a:spcPts val="0"/>
              </a:spcBef>
              <a:spcAft>
                <a:spcPts val="0"/>
              </a:spcAft>
              <a:buClr>
                <a:srgbClr val="000000"/>
              </a:buClr>
              <a:buSzPts val="1050"/>
              <a:buFont typeface="Arial"/>
              <a:buNone/>
            </a:pPr>
            <a:r>
              <a:rPr lang="en-GB" sz="1050" b="0" i="0" u="none" strike="noStrike" cap="none">
                <a:solidFill>
                  <a:srgbClr val="1F2D45"/>
                </a:solidFill>
                <a:latin typeface="Montserrat"/>
                <a:ea typeface="Montserrat"/>
                <a:cs typeface="Montserrat"/>
                <a:sym typeface="Montserrat"/>
              </a:rPr>
              <a:t>highest vs. best fuel-consumption rate for the same manoeuvre (+260%)</a:t>
            </a:r>
            <a:endParaRPr/>
          </a:p>
        </p:txBody>
      </p:sp>
      <p:graphicFrame>
        <p:nvGraphicFramePr>
          <p:cNvPr id="397" name="Google Shape;397;p13"/>
          <p:cNvGraphicFramePr/>
          <p:nvPr/>
        </p:nvGraphicFramePr>
        <p:xfrm>
          <a:off x="4790000" y="2443200"/>
          <a:ext cx="3478625" cy="2250000"/>
        </p:xfrm>
        <a:graphic>
          <a:graphicData uri="http://schemas.openxmlformats.org/drawingml/2006/chart">
            <c:chart xmlns:c="http://schemas.openxmlformats.org/drawingml/2006/chart" xmlns:r="http://schemas.openxmlformats.org/officeDocument/2006/relationships" r:id="rId3"/>
          </a:graphicData>
        </a:graphic>
      </p:graphicFrame>
      <p:pic>
        <p:nvPicPr>
          <p:cNvPr id="398" name="Google Shape;398;p13"/>
          <p:cNvPicPr preferRelativeResize="0"/>
          <p:nvPr/>
        </p:nvPicPr>
        <p:blipFill rotWithShape="1">
          <a:blip r:embed="rId4">
            <a:alphaModFix/>
          </a:blip>
          <a:srcRect/>
          <a:stretch/>
        </p:blipFill>
        <p:spPr>
          <a:xfrm>
            <a:off x="8033287" y="1028697"/>
            <a:ext cx="656638" cy="567903"/>
          </a:xfrm>
          <a:prstGeom prst="rect">
            <a:avLst/>
          </a:prstGeom>
          <a:noFill/>
          <a:ln>
            <a:noFill/>
          </a:ln>
        </p:spPr>
      </p:pic>
      <p:pic>
        <p:nvPicPr>
          <p:cNvPr id="399" name="Google Shape;399;p13" title="EN Co-funded by the EU_POS.jpg"/>
          <p:cNvPicPr preferRelativeResize="0"/>
          <p:nvPr/>
        </p:nvPicPr>
        <p:blipFill rotWithShape="1">
          <a:blip r:embed="rId5">
            <a:alphaModFix/>
          </a:blip>
          <a:srcRect t="5189" b="5189"/>
          <a:stretch/>
        </p:blipFill>
        <p:spPr>
          <a:xfrm>
            <a:off x="7049177" y="387077"/>
            <a:ext cx="1500447" cy="271620"/>
          </a:xfrm>
          <a:prstGeom prst="rect">
            <a:avLst/>
          </a:prstGeom>
          <a:noFill/>
          <a:ln>
            <a:noFill/>
          </a:ln>
        </p:spPr>
      </p:pic>
      <p:pic>
        <p:nvPicPr>
          <p:cNvPr id="400" name="Google Shape;400;p13"/>
          <p:cNvPicPr preferRelativeResize="0"/>
          <p:nvPr/>
        </p:nvPicPr>
        <p:blipFill rotWithShape="1">
          <a:blip r:embed="rId6">
            <a:alphaModFix/>
          </a:blip>
          <a:srcRect/>
          <a:stretch/>
        </p:blipFill>
        <p:spPr>
          <a:xfrm>
            <a:off x="885825" y="343700"/>
            <a:ext cx="1258880" cy="358375"/>
          </a:xfrm>
          <a:prstGeom prst="rect">
            <a:avLst/>
          </a:prstGeom>
          <a:noFill/>
          <a:ln>
            <a:noFill/>
          </a:ln>
        </p:spPr>
      </p:pic>
      <p:pic>
        <p:nvPicPr>
          <p:cNvPr id="401" name="Google Shape;401;p13"/>
          <p:cNvPicPr preferRelativeResize="0"/>
          <p:nvPr/>
        </p:nvPicPr>
        <p:blipFill rotWithShape="1">
          <a:blip r:embed="rId7">
            <a:alphaModFix/>
          </a:blip>
          <a:srcRect/>
          <a:stretch/>
        </p:blipFill>
        <p:spPr>
          <a:xfrm>
            <a:off x="3203463" y="342884"/>
            <a:ext cx="870829" cy="360000"/>
          </a:xfrm>
          <a:prstGeom prst="rect">
            <a:avLst/>
          </a:prstGeom>
          <a:noFill/>
          <a:ln>
            <a:noFill/>
          </a:ln>
        </p:spPr>
      </p:pic>
      <p:pic>
        <p:nvPicPr>
          <p:cNvPr id="402" name="Google Shape;402;p13"/>
          <p:cNvPicPr preferRelativeResize="0"/>
          <p:nvPr/>
        </p:nvPicPr>
        <p:blipFill rotWithShape="1">
          <a:blip r:embed="rId8">
            <a:alphaModFix/>
          </a:blip>
          <a:srcRect t="4049"/>
          <a:stretch/>
        </p:blipFill>
        <p:spPr>
          <a:xfrm>
            <a:off x="5133087" y="342909"/>
            <a:ext cx="611605" cy="360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6"/>
        <p:cNvGrpSpPr/>
        <p:nvPr/>
      </p:nvGrpSpPr>
      <p:grpSpPr>
        <a:xfrm>
          <a:off x="0" y="0"/>
          <a:ext cx="0" cy="0"/>
          <a:chOff x="0" y="0"/>
          <a:chExt cx="0" cy="0"/>
        </a:xfrm>
      </p:grpSpPr>
      <p:sp>
        <p:nvSpPr>
          <p:cNvPr id="407" name="Google Shape;407;p14"/>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None/>
            </a:pPr>
            <a:r>
              <a:rPr lang="en-GB" sz="2500" b="1" i="0" u="none" strike="noStrike" cap="none">
                <a:solidFill>
                  <a:srgbClr val="3B77D6"/>
                </a:solidFill>
                <a:latin typeface="Fraunces"/>
                <a:ea typeface="Fraunces"/>
                <a:cs typeface="Fraunces"/>
                <a:sym typeface="Fraunces"/>
              </a:rPr>
              <a:t>WP5 – A Three-Level Diagnostic Framework</a:t>
            </a:r>
            <a:endParaRPr sz="2500" b="0" i="0" u="none" strike="noStrike" cap="none">
              <a:solidFill>
                <a:srgbClr val="3B77D6"/>
              </a:solidFill>
              <a:latin typeface="Arial"/>
              <a:ea typeface="Arial"/>
              <a:cs typeface="Arial"/>
              <a:sym typeface="Arial"/>
            </a:endParaRPr>
          </a:p>
        </p:txBody>
      </p:sp>
      <p:sp>
        <p:nvSpPr>
          <p:cNvPr id="408" name="Google Shape;408;p14"/>
          <p:cNvSpPr txBox="1"/>
          <p:nvPr/>
        </p:nvSpPr>
        <p:spPr>
          <a:xfrm>
            <a:off x="785375" y="1300000"/>
            <a:ext cx="757325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1" u="none" strike="noStrike" cap="none">
                <a:solidFill>
                  <a:srgbClr val="555555"/>
                </a:solidFill>
                <a:latin typeface="Montserrat"/>
                <a:ea typeface="Montserrat"/>
                <a:cs typeface="Montserrat"/>
                <a:sym typeface="Montserrat"/>
              </a:rPr>
              <a:t>The same simulator data read at three levels of detail</a:t>
            </a:r>
            <a:endParaRPr/>
          </a:p>
        </p:txBody>
      </p:sp>
      <p:sp>
        <p:nvSpPr>
          <p:cNvPr id="409" name="Google Shape;409;p14"/>
          <p:cNvSpPr/>
          <p:nvPr/>
        </p:nvSpPr>
        <p:spPr>
          <a:xfrm>
            <a:off x="785375" y="1700000"/>
            <a:ext cx="2372416" cy="255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10" name="Google Shape;410;p14"/>
          <p:cNvSpPr/>
          <p:nvPr/>
        </p:nvSpPr>
        <p:spPr>
          <a:xfrm>
            <a:off x="945375" y="1880000"/>
            <a:ext cx="440000" cy="44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FFFFFF"/>
                </a:solidFill>
                <a:latin typeface="Montserrat"/>
                <a:ea typeface="Montserrat"/>
                <a:cs typeface="Montserrat"/>
                <a:sym typeface="Montserrat"/>
              </a:rPr>
              <a:t>1</a:t>
            </a:r>
            <a:endParaRPr/>
          </a:p>
        </p:txBody>
      </p:sp>
      <p:sp>
        <p:nvSpPr>
          <p:cNvPr id="411" name="Google Shape;411;p14"/>
          <p:cNvSpPr txBox="1"/>
          <p:nvPr/>
        </p:nvSpPr>
        <p:spPr>
          <a:xfrm>
            <a:off x="1465375" y="1860000"/>
            <a:ext cx="1592416" cy="48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1200"/>
              <a:buFont typeface="Arial"/>
              <a:buNone/>
            </a:pPr>
            <a:r>
              <a:rPr lang="en-GB" sz="1200" b="1" i="0" u="none" strike="noStrike" cap="none">
                <a:solidFill>
                  <a:srgbClr val="3B77D6"/>
                </a:solidFill>
                <a:latin typeface="Montserrat"/>
                <a:ea typeface="Montserrat"/>
                <a:cs typeface="Montserrat"/>
                <a:sym typeface="Montserrat"/>
              </a:rPr>
              <a:t>Relative benchmark</a:t>
            </a:r>
            <a:endParaRPr/>
          </a:p>
        </p:txBody>
      </p:sp>
      <p:sp>
        <p:nvSpPr>
          <p:cNvPr id="412" name="Google Shape;412;p14"/>
          <p:cNvSpPr txBox="1"/>
          <p:nvPr/>
        </p:nvSpPr>
        <p:spPr>
          <a:xfrm>
            <a:off x="965375" y="2500000"/>
            <a:ext cx="2012416" cy="42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100"/>
              <a:buFont typeface="Arial"/>
              <a:buNone/>
            </a:pPr>
            <a:r>
              <a:rPr lang="en-GB" sz="1100" b="1" i="1" u="none" strike="noStrike" cap="none">
                <a:solidFill>
                  <a:srgbClr val="1F2D45"/>
                </a:solidFill>
                <a:latin typeface="Montserrat"/>
                <a:ea typeface="Montserrat"/>
                <a:cs typeface="Montserrat"/>
                <a:sym typeface="Montserrat"/>
              </a:rPr>
              <a:t>How far is each run from the best one?</a:t>
            </a:r>
            <a:endParaRPr/>
          </a:p>
        </p:txBody>
      </p:sp>
      <p:sp>
        <p:nvSpPr>
          <p:cNvPr id="413" name="Google Shape;413;p14"/>
          <p:cNvSpPr txBox="1"/>
          <p:nvPr/>
        </p:nvSpPr>
        <p:spPr>
          <a:xfrm>
            <a:off x="965375" y="2960000"/>
            <a:ext cx="2012416" cy="8000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000"/>
              <a:buFont typeface="Arial"/>
              <a:buNone/>
            </a:pPr>
            <a:r>
              <a:rPr lang="en-GB" sz="1000" b="0" i="0" u="none" strike="noStrike" cap="none" dirty="0">
                <a:solidFill>
                  <a:srgbClr val="555555"/>
                </a:solidFill>
                <a:latin typeface="Montserrat"/>
                <a:ea typeface="Montserrat"/>
                <a:cs typeface="Montserrat"/>
                <a:sym typeface="Montserrat"/>
              </a:rPr>
              <a:t>Fuel use per hour of manoeuvre, compared with the best observed run (62 kg/h).</a:t>
            </a:r>
            <a:endParaRPr dirty="0"/>
          </a:p>
        </p:txBody>
      </p:sp>
      <p:sp>
        <p:nvSpPr>
          <p:cNvPr id="414" name="Google Shape;414;p14"/>
          <p:cNvSpPr txBox="1"/>
          <p:nvPr/>
        </p:nvSpPr>
        <p:spPr>
          <a:xfrm>
            <a:off x="965375" y="3780000"/>
            <a:ext cx="2012416" cy="3300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050"/>
              <a:buFont typeface="Arial"/>
              <a:buNone/>
            </a:pPr>
            <a:r>
              <a:rPr lang="en-GB" sz="1050" b="1" i="0" u="none" strike="noStrike" cap="none">
                <a:solidFill>
                  <a:srgbClr val="3B77D6"/>
                </a:solidFill>
                <a:latin typeface="Montserrat"/>
                <a:ea typeface="Montserrat"/>
                <a:cs typeface="Montserrat"/>
                <a:sym typeface="Montserrat"/>
              </a:rPr>
              <a:t>Gap from 0% to 260%</a:t>
            </a:r>
            <a:endParaRPr/>
          </a:p>
        </p:txBody>
      </p:sp>
      <p:sp>
        <p:nvSpPr>
          <p:cNvPr id="415" name="Google Shape;415;p14"/>
          <p:cNvSpPr/>
          <p:nvPr/>
        </p:nvSpPr>
        <p:spPr>
          <a:xfrm>
            <a:off x="3385791" y="1700000"/>
            <a:ext cx="2372416" cy="255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16" name="Google Shape;416;p14"/>
          <p:cNvSpPr/>
          <p:nvPr/>
        </p:nvSpPr>
        <p:spPr>
          <a:xfrm>
            <a:off x="3545791" y="1880000"/>
            <a:ext cx="440000" cy="44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FFFFFF"/>
                </a:solidFill>
                <a:latin typeface="Montserrat"/>
                <a:ea typeface="Montserrat"/>
                <a:cs typeface="Montserrat"/>
                <a:sym typeface="Montserrat"/>
              </a:rPr>
              <a:t>2</a:t>
            </a:r>
            <a:endParaRPr/>
          </a:p>
        </p:txBody>
      </p:sp>
      <p:sp>
        <p:nvSpPr>
          <p:cNvPr id="417" name="Google Shape;417;p14"/>
          <p:cNvSpPr txBox="1"/>
          <p:nvPr/>
        </p:nvSpPr>
        <p:spPr>
          <a:xfrm>
            <a:off x="4065791" y="1860000"/>
            <a:ext cx="1592416" cy="48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1200"/>
              <a:buFont typeface="Arial"/>
              <a:buNone/>
            </a:pPr>
            <a:r>
              <a:rPr lang="en-GB" sz="1200" b="1" i="0" u="none" strike="noStrike" cap="none">
                <a:solidFill>
                  <a:srgbClr val="3B77D6"/>
                </a:solidFill>
                <a:latin typeface="Montserrat"/>
                <a:ea typeface="Montserrat"/>
                <a:cs typeface="Montserrat"/>
                <a:sym typeface="Montserrat"/>
              </a:rPr>
              <a:t>Fuel-rate distribution</a:t>
            </a:r>
            <a:endParaRPr/>
          </a:p>
        </p:txBody>
      </p:sp>
      <p:sp>
        <p:nvSpPr>
          <p:cNvPr id="418" name="Google Shape;418;p14"/>
          <p:cNvSpPr txBox="1"/>
          <p:nvPr/>
        </p:nvSpPr>
        <p:spPr>
          <a:xfrm>
            <a:off x="3565791" y="2500000"/>
            <a:ext cx="2012416" cy="42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100"/>
              <a:buFont typeface="Arial"/>
              <a:buNone/>
            </a:pPr>
            <a:r>
              <a:rPr lang="en-GB" sz="1100" b="1" i="1" u="none" strike="noStrike" cap="none">
                <a:solidFill>
                  <a:srgbClr val="1F2D45"/>
                </a:solidFill>
                <a:latin typeface="Montserrat"/>
                <a:ea typeface="Montserrat"/>
                <a:cs typeface="Montserrat"/>
                <a:sym typeface="Montserrat"/>
              </a:rPr>
              <a:t>When and where does fuel use peak?</a:t>
            </a:r>
            <a:endParaRPr/>
          </a:p>
        </p:txBody>
      </p:sp>
      <p:sp>
        <p:nvSpPr>
          <p:cNvPr id="419" name="Google Shape;419;p14"/>
          <p:cNvSpPr txBox="1"/>
          <p:nvPr/>
        </p:nvSpPr>
        <p:spPr>
          <a:xfrm>
            <a:off x="3565791" y="2960000"/>
            <a:ext cx="2012416" cy="8000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A personal threshold isolates each participant's peak moments of fuel use and maps them onto the route.</a:t>
            </a:r>
            <a:endParaRPr/>
          </a:p>
        </p:txBody>
      </p:sp>
      <p:sp>
        <p:nvSpPr>
          <p:cNvPr id="420" name="Google Shape;420;p14"/>
          <p:cNvSpPr txBox="1"/>
          <p:nvPr/>
        </p:nvSpPr>
        <p:spPr>
          <a:xfrm>
            <a:off x="3565791" y="3780000"/>
            <a:ext cx="2012416" cy="3300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050"/>
              <a:buFont typeface="Arial"/>
              <a:buNone/>
            </a:pPr>
            <a:r>
              <a:rPr lang="en-GB" sz="1050" b="1" i="0" u="none" strike="noStrike" cap="none">
                <a:solidFill>
                  <a:srgbClr val="3B77D6"/>
                </a:solidFill>
                <a:latin typeface="Montserrat"/>
                <a:ea typeface="Montserrat"/>
                <a:cs typeface="Montserrat"/>
                <a:sym typeface="Montserrat"/>
              </a:rPr>
              <a:t>Peak time: 5% vs. 43%</a:t>
            </a:r>
            <a:endParaRPr/>
          </a:p>
        </p:txBody>
      </p:sp>
      <p:sp>
        <p:nvSpPr>
          <p:cNvPr id="421" name="Google Shape;421;p14"/>
          <p:cNvSpPr/>
          <p:nvPr/>
        </p:nvSpPr>
        <p:spPr>
          <a:xfrm>
            <a:off x="5986207" y="1700000"/>
            <a:ext cx="2372416" cy="255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22" name="Google Shape;422;p14"/>
          <p:cNvSpPr/>
          <p:nvPr/>
        </p:nvSpPr>
        <p:spPr>
          <a:xfrm>
            <a:off x="6146207" y="1880000"/>
            <a:ext cx="440000" cy="44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FFFFFF"/>
                </a:solidFill>
                <a:latin typeface="Montserrat"/>
                <a:ea typeface="Montserrat"/>
                <a:cs typeface="Montserrat"/>
                <a:sym typeface="Montserrat"/>
              </a:rPr>
              <a:t>3</a:t>
            </a:r>
            <a:endParaRPr/>
          </a:p>
        </p:txBody>
      </p:sp>
      <p:sp>
        <p:nvSpPr>
          <p:cNvPr id="423" name="Google Shape;423;p14"/>
          <p:cNvSpPr txBox="1"/>
          <p:nvPr/>
        </p:nvSpPr>
        <p:spPr>
          <a:xfrm>
            <a:off x="6666207" y="1860000"/>
            <a:ext cx="1592416" cy="48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1200"/>
              <a:buFont typeface="Arial"/>
              <a:buNone/>
            </a:pPr>
            <a:r>
              <a:rPr lang="en-GB" sz="1200" b="1" i="0" u="none" strike="noStrike" cap="none">
                <a:solidFill>
                  <a:srgbClr val="3B77D6"/>
                </a:solidFill>
                <a:latin typeface="Montserrat"/>
                <a:ea typeface="Montserrat"/>
                <a:cs typeface="Montserrat"/>
                <a:sym typeface="Montserrat"/>
              </a:rPr>
              <a:t>RPM micro-events</a:t>
            </a:r>
            <a:endParaRPr/>
          </a:p>
        </p:txBody>
      </p:sp>
      <p:sp>
        <p:nvSpPr>
          <p:cNvPr id="424" name="Google Shape;424;p14"/>
          <p:cNvSpPr txBox="1"/>
          <p:nvPr/>
        </p:nvSpPr>
        <p:spPr>
          <a:xfrm>
            <a:off x="6166207" y="2500000"/>
            <a:ext cx="2012416" cy="42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100"/>
              <a:buFont typeface="Arial"/>
              <a:buNone/>
            </a:pPr>
            <a:r>
              <a:rPr lang="en-GB" sz="1100" b="1" i="1" u="none" strike="noStrike" cap="none">
                <a:solidFill>
                  <a:srgbClr val="1F2D45"/>
                </a:solidFill>
                <a:latin typeface="Montserrat"/>
                <a:ea typeface="Montserrat"/>
                <a:cs typeface="Montserrat"/>
                <a:sym typeface="Montserrat"/>
              </a:rPr>
              <a:t>Which command patterns drive fuel use?</a:t>
            </a:r>
            <a:endParaRPr/>
          </a:p>
        </p:txBody>
      </p:sp>
      <p:sp>
        <p:nvSpPr>
          <p:cNvPr id="425" name="Google Shape;425;p14"/>
          <p:cNvSpPr txBox="1"/>
          <p:nvPr/>
        </p:nvSpPr>
        <p:spPr>
          <a:xfrm>
            <a:off x="6166207" y="2960000"/>
            <a:ext cx="2012416" cy="8000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Ordered vs. actual RPM shows frequent changes, ahead–astern reversals and new orders before the engine responds.</a:t>
            </a:r>
            <a:endParaRPr/>
          </a:p>
        </p:txBody>
      </p:sp>
      <p:sp>
        <p:nvSpPr>
          <p:cNvPr id="426" name="Google Shape;426;p14"/>
          <p:cNvSpPr txBox="1"/>
          <p:nvPr/>
        </p:nvSpPr>
        <p:spPr>
          <a:xfrm>
            <a:off x="6166207" y="3780000"/>
            <a:ext cx="2012416" cy="33000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000000"/>
              </a:buClr>
              <a:buSzPts val="1050"/>
              <a:buFont typeface="Arial"/>
              <a:buNone/>
            </a:pPr>
            <a:r>
              <a:rPr lang="en-GB" sz="1050" b="1" i="0" u="none" strike="noStrike" cap="none">
                <a:solidFill>
                  <a:srgbClr val="3B77D6"/>
                </a:solidFill>
                <a:latin typeface="Montserrat"/>
                <a:ea typeface="Montserrat"/>
                <a:cs typeface="Montserrat"/>
                <a:sym typeface="Montserrat"/>
              </a:rPr>
              <a:t>Fragmented vs. stable command rhythm</a:t>
            </a:r>
            <a:endParaRPr/>
          </a:p>
        </p:txBody>
      </p:sp>
      <p:sp>
        <p:nvSpPr>
          <p:cNvPr id="427" name="Google Shape;427;p14"/>
          <p:cNvSpPr txBox="1"/>
          <p:nvPr/>
        </p:nvSpPr>
        <p:spPr>
          <a:xfrm>
            <a:off x="785375" y="4400000"/>
            <a:ext cx="7573250" cy="38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50"/>
              <a:buFont typeface="Arial"/>
              <a:buNone/>
            </a:pPr>
            <a:r>
              <a:rPr lang="en-GB" sz="1150" b="1" i="0" u="none" strike="noStrike" cap="none">
                <a:solidFill>
                  <a:srgbClr val="1F2D45"/>
                </a:solidFill>
                <a:latin typeface="Montserrat"/>
                <a:ea typeface="Montserrat"/>
                <a:cs typeface="Montserrat"/>
                <a:sym typeface="Montserrat"/>
              </a:rPr>
              <a:t>No clear link with professional background: </a:t>
            </a:r>
            <a:r>
              <a:rPr lang="en-GB" sz="1150" b="0" i="0" u="none" strike="noStrike" cap="none">
                <a:solidFill>
                  <a:srgbClr val="1F2D45"/>
                </a:solidFill>
                <a:latin typeface="Montserrat"/>
                <a:ea typeface="Montserrat"/>
                <a:cs typeface="Montserrat"/>
                <a:sym typeface="Montserrat"/>
              </a:rPr>
              <a:t>the spread lies between individuals.</a:t>
            </a:r>
            <a:endParaRPr/>
          </a:p>
        </p:txBody>
      </p:sp>
      <p:pic>
        <p:nvPicPr>
          <p:cNvPr id="428" name="Google Shape;428;p14"/>
          <p:cNvPicPr preferRelativeResize="0"/>
          <p:nvPr/>
        </p:nvPicPr>
        <p:blipFill rotWithShape="1">
          <a:blip r:embed="rId3">
            <a:alphaModFix/>
          </a:blip>
          <a:srcRect/>
          <a:stretch/>
        </p:blipFill>
        <p:spPr>
          <a:xfrm>
            <a:off x="7892987" y="1072097"/>
            <a:ext cx="656638" cy="567903"/>
          </a:xfrm>
          <a:prstGeom prst="rect">
            <a:avLst/>
          </a:prstGeom>
          <a:noFill/>
          <a:ln>
            <a:noFill/>
          </a:ln>
        </p:spPr>
      </p:pic>
      <p:pic>
        <p:nvPicPr>
          <p:cNvPr id="429" name="Google Shape;429;p14" title="EN Co-funded by the EU_POS.jpg"/>
          <p:cNvPicPr preferRelativeResize="0"/>
          <p:nvPr/>
        </p:nvPicPr>
        <p:blipFill rotWithShape="1">
          <a:blip r:embed="rId4">
            <a:alphaModFix/>
          </a:blip>
          <a:srcRect t="5189" b="5189"/>
          <a:stretch/>
        </p:blipFill>
        <p:spPr>
          <a:xfrm>
            <a:off x="7049177" y="387077"/>
            <a:ext cx="1500447" cy="271620"/>
          </a:xfrm>
          <a:prstGeom prst="rect">
            <a:avLst/>
          </a:prstGeom>
          <a:noFill/>
          <a:ln>
            <a:noFill/>
          </a:ln>
        </p:spPr>
      </p:pic>
      <p:pic>
        <p:nvPicPr>
          <p:cNvPr id="430" name="Google Shape;430;p14"/>
          <p:cNvPicPr preferRelativeResize="0"/>
          <p:nvPr/>
        </p:nvPicPr>
        <p:blipFill rotWithShape="1">
          <a:blip r:embed="rId5">
            <a:alphaModFix/>
          </a:blip>
          <a:srcRect/>
          <a:stretch/>
        </p:blipFill>
        <p:spPr>
          <a:xfrm>
            <a:off x="885825" y="343700"/>
            <a:ext cx="1258880" cy="358375"/>
          </a:xfrm>
          <a:prstGeom prst="rect">
            <a:avLst/>
          </a:prstGeom>
          <a:noFill/>
          <a:ln>
            <a:noFill/>
          </a:ln>
        </p:spPr>
      </p:pic>
      <p:pic>
        <p:nvPicPr>
          <p:cNvPr id="431" name="Google Shape;431;p14"/>
          <p:cNvPicPr preferRelativeResize="0"/>
          <p:nvPr/>
        </p:nvPicPr>
        <p:blipFill rotWithShape="1">
          <a:blip r:embed="rId6">
            <a:alphaModFix/>
          </a:blip>
          <a:srcRect/>
          <a:stretch/>
        </p:blipFill>
        <p:spPr>
          <a:xfrm>
            <a:off x="3203463" y="342884"/>
            <a:ext cx="870829" cy="360000"/>
          </a:xfrm>
          <a:prstGeom prst="rect">
            <a:avLst/>
          </a:prstGeom>
          <a:noFill/>
          <a:ln>
            <a:noFill/>
          </a:ln>
        </p:spPr>
      </p:pic>
      <p:pic>
        <p:nvPicPr>
          <p:cNvPr id="432" name="Google Shape;432;p14"/>
          <p:cNvPicPr preferRelativeResize="0"/>
          <p:nvPr/>
        </p:nvPicPr>
        <p:blipFill rotWithShape="1">
          <a:blip r:embed="rId7">
            <a:alphaModFix/>
          </a:blip>
          <a:srcRect t="4049"/>
          <a:stretch/>
        </p:blipFill>
        <p:spPr>
          <a:xfrm>
            <a:off x="5133087" y="342909"/>
            <a:ext cx="611605" cy="360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6"/>
        <p:cNvGrpSpPr/>
        <p:nvPr/>
      </p:nvGrpSpPr>
      <p:grpSpPr>
        <a:xfrm>
          <a:off x="0" y="0"/>
          <a:ext cx="0" cy="0"/>
          <a:chOff x="0" y="0"/>
          <a:chExt cx="0" cy="0"/>
        </a:xfrm>
      </p:grpSpPr>
      <p:sp>
        <p:nvSpPr>
          <p:cNvPr id="437" name="Google Shape;437;p15"/>
          <p:cNvSpPr txBox="1"/>
          <p:nvPr/>
        </p:nvSpPr>
        <p:spPr>
          <a:xfrm>
            <a:off x="274174" y="699200"/>
            <a:ext cx="8653825"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None/>
            </a:pPr>
            <a:r>
              <a:rPr lang="en-GB" sz="2500" b="1" i="0" u="none" strike="noStrike" cap="none">
                <a:solidFill>
                  <a:srgbClr val="3B77D6"/>
                </a:solidFill>
                <a:latin typeface="Fraunces"/>
                <a:ea typeface="Fraunces"/>
                <a:cs typeface="Fraunces"/>
                <a:sym typeface="Fraunces"/>
              </a:rPr>
              <a:t>WP5 – Why It Matters: Costs, Emissions and Training</a:t>
            </a:r>
            <a:endParaRPr sz="2500" b="0" i="0" u="none" strike="noStrike" cap="none">
              <a:solidFill>
                <a:srgbClr val="3B77D6"/>
              </a:solidFill>
              <a:latin typeface="Arial"/>
              <a:ea typeface="Arial"/>
              <a:cs typeface="Arial"/>
              <a:sym typeface="Arial"/>
            </a:endParaRPr>
          </a:p>
        </p:txBody>
      </p:sp>
      <p:sp>
        <p:nvSpPr>
          <p:cNvPr id="438" name="Google Shape;438;p15"/>
          <p:cNvSpPr txBox="1"/>
          <p:nvPr/>
        </p:nvSpPr>
        <p:spPr>
          <a:xfrm>
            <a:off x="785375" y="1300000"/>
            <a:ext cx="757325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1" u="none" strike="noStrike" cap="none">
                <a:solidFill>
                  <a:srgbClr val="555555"/>
                </a:solidFill>
                <a:latin typeface="Montserrat"/>
                <a:ea typeface="Montserrat"/>
                <a:cs typeface="Montserrat"/>
                <a:sym typeface="Montserrat"/>
              </a:rPr>
              <a:t>An immediately implementable measure for ships already in service</a:t>
            </a:r>
            <a:endParaRPr/>
          </a:p>
        </p:txBody>
      </p:sp>
      <p:sp>
        <p:nvSpPr>
          <p:cNvPr id="439" name="Google Shape;439;p15"/>
          <p:cNvSpPr/>
          <p:nvPr/>
        </p:nvSpPr>
        <p:spPr>
          <a:xfrm>
            <a:off x="785375" y="1700000"/>
            <a:ext cx="3250000" cy="120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40" name="Google Shape;440;p15"/>
          <p:cNvSpPr txBox="1"/>
          <p:nvPr/>
        </p:nvSpPr>
        <p:spPr>
          <a:xfrm>
            <a:off x="985375" y="1850000"/>
            <a:ext cx="2850000" cy="5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600"/>
              <a:buFont typeface="Arial"/>
              <a:buNone/>
            </a:pPr>
            <a:r>
              <a:rPr lang="en-GB" sz="2600" b="1" i="0" u="none" strike="noStrike" cap="none">
                <a:solidFill>
                  <a:srgbClr val="3B77D6"/>
                </a:solidFill>
                <a:latin typeface="Montserrat"/>
                <a:ea typeface="Montserrat"/>
                <a:cs typeface="Montserrat"/>
                <a:sym typeface="Montserrat"/>
              </a:rPr>
              <a:t>€5,540</a:t>
            </a:r>
            <a:endParaRPr/>
          </a:p>
        </p:txBody>
      </p:sp>
      <p:sp>
        <p:nvSpPr>
          <p:cNvPr id="441" name="Google Shape;441;p15"/>
          <p:cNvSpPr txBox="1"/>
          <p:nvPr/>
        </p:nvSpPr>
        <p:spPr>
          <a:xfrm>
            <a:off x="985375" y="2380000"/>
            <a:ext cx="2850000" cy="42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50"/>
              <a:buFont typeface="Arial"/>
              <a:buNone/>
            </a:pPr>
            <a:r>
              <a:rPr lang="en-GB" sz="1050" b="0" i="0" u="none" strike="noStrike" cap="none">
                <a:solidFill>
                  <a:srgbClr val="555555"/>
                </a:solidFill>
                <a:latin typeface="Montserrat"/>
                <a:ea typeface="Montserrat"/>
                <a:cs typeface="Montserrat"/>
                <a:sym typeface="Montserrat"/>
              </a:rPr>
              <a:t>extra fuel and emissions cost per operating day, highest vs. best run</a:t>
            </a:r>
            <a:endParaRPr/>
          </a:p>
        </p:txBody>
      </p:sp>
      <p:sp>
        <p:nvSpPr>
          <p:cNvPr id="442" name="Google Shape;442;p15"/>
          <p:cNvSpPr/>
          <p:nvPr/>
        </p:nvSpPr>
        <p:spPr>
          <a:xfrm>
            <a:off x="785375" y="3100000"/>
            <a:ext cx="3250000" cy="120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p:txBody>
      </p:sp>
      <p:sp>
        <p:nvSpPr>
          <p:cNvPr id="443" name="Google Shape;443;p15"/>
          <p:cNvSpPr txBox="1"/>
          <p:nvPr/>
        </p:nvSpPr>
        <p:spPr>
          <a:xfrm>
            <a:off x="985375" y="3250000"/>
            <a:ext cx="2850000" cy="5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600"/>
              <a:buFont typeface="Arial"/>
              <a:buNone/>
            </a:pPr>
            <a:r>
              <a:rPr lang="en-GB" sz="2600" b="1" i="0" u="none" strike="noStrike" cap="none">
                <a:solidFill>
                  <a:srgbClr val="3B77D6"/>
                </a:solidFill>
                <a:latin typeface="Montserrat"/>
                <a:ea typeface="Montserrat"/>
                <a:cs typeface="Montserrat"/>
                <a:sym typeface="Montserrat"/>
              </a:rPr>
              <a:t>CO</a:t>
            </a:r>
            <a:r>
              <a:rPr lang="en-GB" sz="2600" b="1" i="0" u="none" strike="noStrike" cap="none" baseline="-25000">
                <a:solidFill>
                  <a:srgbClr val="3B77D6"/>
                </a:solidFill>
                <a:latin typeface="Montserrat"/>
                <a:ea typeface="Montserrat"/>
                <a:cs typeface="Montserrat"/>
                <a:sym typeface="Montserrat"/>
              </a:rPr>
              <a:t>2 </a:t>
            </a:r>
            <a:r>
              <a:rPr lang="en-GB" sz="2600" b="1" i="0" u="none" strike="noStrike" cap="none">
                <a:solidFill>
                  <a:srgbClr val="3B77D6"/>
                </a:solidFill>
                <a:latin typeface="Montserrat"/>
                <a:ea typeface="Montserrat"/>
                <a:cs typeface="Montserrat"/>
                <a:sym typeface="Montserrat"/>
              </a:rPr>
              <a:t>1,290 t</a:t>
            </a:r>
            <a:endParaRPr/>
          </a:p>
        </p:txBody>
      </p:sp>
      <p:sp>
        <p:nvSpPr>
          <p:cNvPr id="444" name="Google Shape;444;p15"/>
          <p:cNvSpPr txBox="1"/>
          <p:nvPr/>
        </p:nvSpPr>
        <p:spPr>
          <a:xfrm>
            <a:off x="985375" y="3780000"/>
            <a:ext cx="2850000" cy="42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050"/>
              <a:buFont typeface="Arial"/>
              <a:buNone/>
            </a:pPr>
            <a:r>
              <a:rPr lang="en-GB" sz="1050" b="0" i="0" u="none" strike="noStrike" cap="none">
                <a:solidFill>
                  <a:srgbClr val="555555"/>
                </a:solidFill>
                <a:latin typeface="Montserrat"/>
                <a:ea typeface="Montserrat"/>
                <a:cs typeface="Montserrat"/>
                <a:sym typeface="Montserrat"/>
              </a:rPr>
              <a:t>and €582,000 over 105 operating days, in an illustrative scenario</a:t>
            </a:r>
            <a:endParaRPr/>
          </a:p>
        </p:txBody>
      </p:sp>
      <p:sp>
        <p:nvSpPr>
          <p:cNvPr id="445" name="Google Shape;445;p15"/>
          <p:cNvSpPr txBox="1"/>
          <p:nvPr/>
        </p:nvSpPr>
        <p:spPr>
          <a:xfrm>
            <a:off x="4435375" y="1700000"/>
            <a:ext cx="3923250" cy="33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3B77D6"/>
                </a:solidFill>
                <a:latin typeface="Montserrat"/>
                <a:ea typeface="Montserrat"/>
                <a:cs typeface="Montserrat"/>
                <a:sym typeface="Montserrat"/>
              </a:rPr>
              <a:t>From diagnosis to training</a:t>
            </a:r>
            <a:endParaRPr/>
          </a:p>
        </p:txBody>
      </p:sp>
      <p:sp>
        <p:nvSpPr>
          <p:cNvPr id="446" name="Google Shape;446;p15"/>
          <p:cNvSpPr/>
          <p:nvPr/>
        </p:nvSpPr>
        <p:spPr>
          <a:xfrm>
            <a:off x="4475375" y="2108000"/>
            <a:ext cx="140000" cy="140000"/>
          </a:xfrm>
          <a:prstGeom prst="ellipse">
            <a:avLst/>
          </a:prstGeom>
          <a:solidFill>
            <a:srgbClr val="2FAE6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 name="Google Shape;447;p15"/>
          <p:cNvSpPr txBox="1"/>
          <p:nvPr/>
        </p:nvSpPr>
        <p:spPr>
          <a:xfrm>
            <a:off x="4755375" y="2100000"/>
            <a:ext cx="3603250" cy="56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100"/>
              <a:buFont typeface="Arial"/>
              <a:buNone/>
            </a:pPr>
            <a:r>
              <a:rPr lang="en-GB" sz="1100" b="1" i="0" u="none" strike="noStrike" cap="none">
                <a:solidFill>
                  <a:srgbClr val="1F2D45"/>
                </a:solidFill>
                <a:latin typeface="Montserrat"/>
                <a:ea typeface="Montserrat"/>
                <a:cs typeface="Montserrat"/>
                <a:sym typeface="Montserrat"/>
              </a:rPr>
              <a:t>Personalised debriefing </a:t>
            </a:r>
            <a:r>
              <a:rPr lang="en-GB" sz="1100" b="0" i="0" u="none" strike="noStrike" cap="none">
                <a:solidFill>
                  <a:srgbClr val="555555"/>
                </a:solidFill>
                <a:latin typeface="Montserrat"/>
                <a:ea typeface="Montserrat"/>
                <a:cs typeface="Montserrat"/>
                <a:sym typeface="Montserrat"/>
              </a:rPr>
              <a:t>on the route sections where each operator's fuel use peaked</a:t>
            </a:r>
            <a:endParaRPr/>
          </a:p>
        </p:txBody>
      </p:sp>
      <p:sp>
        <p:nvSpPr>
          <p:cNvPr id="448" name="Google Shape;448;p15"/>
          <p:cNvSpPr/>
          <p:nvPr/>
        </p:nvSpPr>
        <p:spPr>
          <a:xfrm>
            <a:off x="4475375" y="2580000"/>
            <a:ext cx="140000" cy="140000"/>
          </a:xfrm>
          <a:prstGeom prst="ellipse">
            <a:avLst/>
          </a:prstGeom>
          <a:solidFill>
            <a:srgbClr val="2FAE6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 name="Google Shape;449;p15"/>
          <p:cNvSpPr txBox="1"/>
          <p:nvPr/>
        </p:nvSpPr>
        <p:spPr>
          <a:xfrm>
            <a:off x="4755375" y="2572000"/>
            <a:ext cx="3603250" cy="56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100"/>
              <a:buFont typeface="Arial"/>
              <a:buNone/>
            </a:pPr>
            <a:r>
              <a:rPr lang="en-GB" sz="1100" b="1" i="0" u="none" strike="noStrike" cap="none">
                <a:solidFill>
                  <a:srgbClr val="1F2D45"/>
                </a:solidFill>
                <a:latin typeface="Montserrat"/>
                <a:ea typeface="Montserrat"/>
                <a:cs typeface="Montserrat"/>
                <a:sym typeface="Montserrat"/>
              </a:rPr>
              <a:t>Simulator training on command timing: </a:t>
            </a:r>
            <a:r>
              <a:rPr lang="en-GB" sz="1100" b="0" i="0" u="none" strike="noStrike" cap="none">
                <a:solidFill>
                  <a:srgbClr val="555555"/>
                </a:solidFill>
                <a:latin typeface="Montserrat"/>
                <a:ea typeface="Montserrat"/>
                <a:cs typeface="Montserrat"/>
                <a:sym typeface="Montserrat"/>
              </a:rPr>
              <a:t>fewer reversals, time for the engine to respond, earlier anticipation of the final approach</a:t>
            </a:r>
            <a:endParaRPr/>
          </a:p>
        </p:txBody>
      </p:sp>
      <p:sp>
        <p:nvSpPr>
          <p:cNvPr id="450" name="Google Shape;450;p15"/>
          <p:cNvSpPr/>
          <p:nvPr/>
        </p:nvSpPr>
        <p:spPr>
          <a:xfrm>
            <a:off x="4475375" y="3203000"/>
            <a:ext cx="140000" cy="140000"/>
          </a:xfrm>
          <a:prstGeom prst="ellipse">
            <a:avLst/>
          </a:prstGeom>
          <a:solidFill>
            <a:srgbClr val="2FAE6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 name="Google Shape;451;p15"/>
          <p:cNvSpPr txBox="1"/>
          <p:nvPr/>
        </p:nvSpPr>
        <p:spPr>
          <a:xfrm>
            <a:off x="4755375" y="3195000"/>
            <a:ext cx="3603250" cy="56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100"/>
              <a:buFont typeface="Arial"/>
              <a:buNone/>
            </a:pPr>
            <a:r>
              <a:rPr lang="en-GB" sz="1100" b="1" i="0" u="none" strike="noStrike" cap="none">
                <a:solidFill>
                  <a:srgbClr val="1F2D45"/>
                </a:solidFill>
                <a:latin typeface="Montserrat"/>
                <a:ea typeface="Montserrat"/>
                <a:cs typeface="Montserrat"/>
                <a:sym typeface="Montserrat"/>
              </a:rPr>
              <a:t>Feedback and decision-support tools </a:t>
            </a:r>
            <a:r>
              <a:rPr lang="en-GB" sz="1100" b="0" i="0" u="none" strike="noStrike" cap="none">
                <a:solidFill>
                  <a:srgbClr val="555555"/>
                </a:solidFill>
                <a:latin typeface="Montserrat"/>
                <a:ea typeface="Montserrat"/>
                <a:cs typeface="Montserrat"/>
                <a:sym typeface="Montserrat"/>
              </a:rPr>
              <a:t>that make fuel use visible to bridge teams</a:t>
            </a:r>
            <a:endParaRPr/>
          </a:p>
        </p:txBody>
      </p:sp>
      <p:sp>
        <p:nvSpPr>
          <p:cNvPr id="452" name="Google Shape;452;p15"/>
          <p:cNvSpPr/>
          <p:nvPr/>
        </p:nvSpPr>
        <p:spPr>
          <a:xfrm>
            <a:off x="4475375" y="3675000"/>
            <a:ext cx="140000" cy="140000"/>
          </a:xfrm>
          <a:prstGeom prst="ellipse">
            <a:avLst/>
          </a:prstGeom>
          <a:solidFill>
            <a:srgbClr val="2FAE6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p15"/>
          <p:cNvSpPr txBox="1"/>
          <p:nvPr/>
        </p:nvSpPr>
        <p:spPr>
          <a:xfrm>
            <a:off x="4755375" y="3667000"/>
            <a:ext cx="3603250" cy="5600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000000"/>
              </a:buClr>
              <a:buSzPts val="1100"/>
              <a:buFont typeface="Arial"/>
              <a:buNone/>
            </a:pPr>
            <a:r>
              <a:rPr lang="en-GB" sz="1100" b="1" i="0" u="none" strike="noStrike" cap="none">
                <a:solidFill>
                  <a:srgbClr val="1F2D45"/>
                </a:solidFill>
                <a:latin typeface="Montserrat"/>
                <a:ea typeface="Montserrat"/>
                <a:cs typeface="Montserrat"/>
                <a:sym typeface="Montserrat"/>
              </a:rPr>
              <a:t>No capital investment: </a:t>
            </a:r>
            <a:r>
              <a:rPr lang="en-GB" sz="1100" b="0" i="0" u="none" strike="noStrike" cap="none">
                <a:solidFill>
                  <a:srgbClr val="555555"/>
                </a:solidFill>
                <a:latin typeface="Montserrat"/>
                <a:ea typeface="Montserrat"/>
                <a:cs typeface="Montserrat"/>
                <a:sym typeface="Montserrat"/>
              </a:rPr>
              <a:t>applicable now to the existing fleet, alongside new fuels and technologies</a:t>
            </a:r>
            <a:endParaRPr/>
          </a:p>
        </p:txBody>
      </p:sp>
      <p:sp>
        <p:nvSpPr>
          <p:cNvPr id="454" name="Google Shape;454;p15"/>
          <p:cNvSpPr txBox="1"/>
          <p:nvPr/>
        </p:nvSpPr>
        <p:spPr>
          <a:xfrm>
            <a:off x="785375" y="4550000"/>
            <a:ext cx="7573250" cy="330000"/>
          </a:xfrm>
          <a:prstGeom prst="rect">
            <a:avLst/>
          </a:prstGeom>
          <a:noFill/>
          <a:ln>
            <a:noFill/>
          </a:ln>
        </p:spPr>
        <p:txBody>
          <a:bodyPr spcFirstLastPara="1" wrap="square" lIns="0" tIns="0" rIns="0" bIns="0" anchor="t" anchorCtr="0">
            <a:noAutofit/>
          </a:bodyPr>
          <a:lstStyle/>
          <a:p>
            <a:pPr marL="0" marR="0" lvl="0" indent="0" algn="just" rtl="0">
              <a:lnSpc>
                <a:spcPct val="105000"/>
              </a:lnSpc>
              <a:spcBef>
                <a:spcPts val="0"/>
              </a:spcBef>
              <a:spcAft>
                <a:spcPts val="0"/>
              </a:spcAft>
              <a:buClr>
                <a:srgbClr val="000000"/>
              </a:buClr>
              <a:buSzPts val="800"/>
              <a:buFont typeface="Arial"/>
              <a:buNone/>
            </a:pPr>
            <a:r>
              <a:rPr lang="en-GB" sz="800" b="0" i="1" u="none" strike="noStrike" cap="none">
                <a:solidFill>
                  <a:srgbClr val="808080"/>
                </a:solidFill>
                <a:latin typeface="Montserrat"/>
                <a:ea typeface="Montserrat"/>
                <a:cs typeface="Montserrat"/>
                <a:sym typeface="Montserrat"/>
              </a:rPr>
              <a:t>Scenario based on the simulator results (fuel €1,200/t; emissions cost €245.20/t of fuel); the benchmark is the best observed run, not a theoretical optimum. Source: O. Schalm, J. Lemmens, L. De Wilde, Antwerp Maritime Academy (forthcoming).</a:t>
            </a:r>
            <a:endParaRPr/>
          </a:p>
        </p:txBody>
      </p:sp>
      <p:pic>
        <p:nvPicPr>
          <p:cNvPr id="455" name="Google Shape;455;p15"/>
          <p:cNvPicPr preferRelativeResize="0"/>
          <p:nvPr/>
        </p:nvPicPr>
        <p:blipFill rotWithShape="1">
          <a:blip r:embed="rId3">
            <a:alphaModFix/>
          </a:blip>
          <a:srcRect/>
          <a:stretch/>
        </p:blipFill>
        <p:spPr>
          <a:xfrm>
            <a:off x="7701987" y="1065297"/>
            <a:ext cx="656638" cy="567903"/>
          </a:xfrm>
          <a:prstGeom prst="rect">
            <a:avLst/>
          </a:prstGeom>
          <a:noFill/>
          <a:ln>
            <a:noFill/>
          </a:ln>
        </p:spPr>
      </p:pic>
      <p:pic>
        <p:nvPicPr>
          <p:cNvPr id="456" name="Google Shape;456;p15" title="EN Co-funded by the EU_POS.jpg"/>
          <p:cNvPicPr preferRelativeResize="0"/>
          <p:nvPr/>
        </p:nvPicPr>
        <p:blipFill rotWithShape="1">
          <a:blip r:embed="rId4">
            <a:alphaModFix/>
          </a:blip>
          <a:srcRect t="5189" b="5189"/>
          <a:stretch/>
        </p:blipFill>
        <p:spPr>
          <a:xfrm>
            <a:off x="7049177" y="387077"/>
            <a:ext cx="1500447" cy="271620"/>
          </a:xfrm>
          <a:prstGeom prst="rect">
            <a:avLst/>
          </a:prstGeom>
          <a:noFill/>
          <a:ln>
            <a:noFill/>
          </a:ln>
        </p:spPr>
      </p:pic>
      <p:pic>
        <p:nvPicPr>
          <p:cNvPr id="457" name="Google Shape;457;p15"/>
          <p:cNvPicPr preferRelativeResize="0"/>
          <p:nvPr/>
        </p:nvPicPr>
        <p:blipFill rotWithShape="1">
          <a:blip r:embed="rId5">
            <a:alphaModFix/>
          </a:blip>
          <a:srcRect/>
          <a:stretch/>
        </p:blipFill>
        <p:spPr>
          <a:xfrm>
            <a:off x="885825" y="343700"/>
            <a:ext cx="1258880" cy="358375"/>
          </a:xfrm>
          <a:prstGeom prst="rect">
            <a:avLst/>
          </a:prstGeom>
          <a:noFill/>
          <a:ln>
            <a:noFill/>
          </a:ln>
        </p:spPr>
      </p:pic>
      <p:pic>
        <p:nvPicPr>
          <p:cNvPr id="458" name="Google Shape;458;p15"/>
          <p:cNvPicPr preferRelativeResize="0"/>
          <p:nvPr/>
        </p:nvPicPr>
        <p:blipFill rotWithShape="1">
          <a:blip r:embed="rId6">
            <a:alphaModFix/>
          </a:blip>
          <a:srcRect/>
          <a:stretch/>
        </p:blipFill>
        <p:spPr>
          <a:xfrm>
            <a:off x="3203463" y="342884"/>
            <a:ext cx="870829" cy="360000"/>
          </a:xfrm>
          <a:prstGeom prst="rect">
            <a:avLst/>
          </a:prstGeom>
          <a:noFill/>
          <a:ln>
            <a:noFill/>
          </a:ln>
        </p:spPr>
      </p:pic>
      <p:pic>
        <p:nvPicPr>
          <p:cNvPr id="459" name="Google Shape;459;p15"/>
          <p:cNvPicPr preferRelativeResize="0"/>
          <p:nvPr/>
        </p:nvPicPr>
        <p:blipFill rotWithShape="1">
          <a:blip r:embed="rId7">
            <a:alphaModFix/>
          </a:blip>
          <a:srcRect t="4049"/>
          <a:stretch/>
        </p:blipFill>
        <p:spPr>
          <a:xfrm>
            <a:off x="5133087" y="342909"/>
            <a:ext cx="611605" cy="360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3"/>
        <p:cNvGrpSpPr/>
        <p:nvPr/>
      </p:nvGrpSpPr>
      <p:grpSpPr>
        <a:xfrm>
          <a:off x="0" y="0"/>
          <a:ext cx="0" cy="0"/>
          <a:chOff x="0" y="0"/>
          <a:chExt cx="0" cy="0"/>
        </a:xfrm>
      </p:grpSpPr>
      <p:sp>
        <p:nvSpPr>
          <p:cNvPr id="464" name="Google Shape;464;p16"/>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WP5 – The Second Test: Before and After</a:t>
            </a:r>
            <a:endParaRPr sz="2500" b="0" i="0" u="none" strike="noStrike" cap="none">
              <a:solidFill>
                <a:srgbClr val="3B77D6"/>
              </a:solidFill>
              <a:latin typeface="Arial"/>
              <a:ea typeface="Arial"/>
              <a:cs typeface="Arial"/>
              <a:sym typeface="Arial"/>
            </a:endParaRPr>
          </a:p>
        </p:txBody>
      </p:sp>
      <p:sp>
        <p:nvSpPr>
          <p:cNvPr id="465" name="Google Shape;465;p16"/>
          <p:cNvSpPr txBox="1"/>
          <p:nvPr/>
        </p:nvSpPr>
        <p:spPr>
          <a:xfrm>
            <a:off x="785375" y="1300000"/>
            <a:ext cx="757325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1" u="none" strike="noStrike" cap="none">
                <a:solidFill>
                  <a:srgbClr val="555555"/>
                </a:solidFill>
                <a:latin typeface="Montserrat"/>
                <a:ea typeface="Montserrat"/>
                <a:cs typeface="Montserrat"/>
                <a:sym typeface="Montserrat"/>
              </a:rPr>
              <a:t>VET pilot course: the same simulator manoeuvre, repeated after eco-navigation training</a:t>
            </a:r>
            <a:endParaRPr/>
          </a:p>
        </p:txBody>
      </p:sp>
      <p:sp>
        <p:nvSpPr>
          <p:cNvPr id="466" name="Google Shape;466;p16"/>
          <p:cNvSpPr/>
          <p:nvPr/>
        </p:nvSpPr>
        <p:spPr>
          <a:xfrm>
            <a:off x="785375" y="1700000"/>
            <a:ext cx="2450000" cy="1800000"/>
          </a:xfrm>
          <a:prstGeom prst="roundRect">
            <a:avLst>
              <a:gd name="adj" fmla="val 5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 name="Google Shape;467;p16"/>
          <p:cNvSpPr/>
          <p:nvPr/>
        </p:nvSpPr>
        <p:spPr>
          <a:xfrm>
            <a:off x="935375" y="1850000"/>
            <a:ext cx="360000" cy="36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Montserrat"/>
                <a:ea typeface="Montserrat"/>
                <a:cs typeface="Montserrat"/>
                <a:sym typeface="Montserrat"/>
              </a:rPr>
              <a:t>1</a:t>
            </a:r>
            <a:endParaRPr/>
          </a:p>
        </p:txBody>
      </p:sp>
      <p:sp>
        <p:nvSpPr>
          <p:cNvPr id="468" name="Google Shape;468;p16"/>
          <p:cNvSpPr txBox="1"/>
          <p:nvPr/>
        </p:nvSpPr>
        <p:spPr>
          <a:xfrm>
            <a:off x="1395375" y="1830000"/>
            <a:ext cx="1690000" cy="40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1150"/>
              <a:buFont typeface="Arial"/>
              <a:buNone/>
            </a:pPr>
            <a:r>
              <a:rPr lang="en-GB" sz="1150" b="1" i="0" u="none" strike="noStrike" cap="none">
                <a:solidFill>
                  <a:srgbClr val="3B77D6"/>
                </a:solidFill>
                <a:latin typeface="Montserrat"/>
                <a:ea typeface="Montserrat"/>
                <a:cs typeface="Montserrat"/>
                <a:sym typeface="Montserrat"/>
              </a:rPr>
              <a:t>Run 1</a:t>
            </a:r>
            <a:br>
              <a:rPr lang="en-GB" sz="1150" b="1" i="0" u="none" strike="noStrike" cap="none">
                <a:solidFill>
                  <a:srgbClr val="3B77D6"/>
                </a:solidFill>
                <a:latin typeface="Montserrat"/>
                <a:ea typeface="Montserrat"/>
                <a:cs typeface="Montserrat"/>
                <a:sym typeface="Montserrat"/>
              </a:rPr>
            </a:br>
            <a:r>
              <a:rPr lang="en-GB" sz="1150" b="1" i="0" u="none" strike="noStrike" cap="none">
                <a:solidFill>
                  <a:srgbClr val="3B77D6"/>
                </a:solidFill>
                <a:latin typeface="Montserrat"/>
                <a:ea typeface="Montserrat"/>
                <a:cs typeface="Montserrat"/>
                <a:sym typeface="Montserrat"/>
              </a:rPr>
              <a:t>Usual style</a:t>
            </a:r>
            <a:endParaRPr/>
          </a:p>
        </p:txBody>
      </p:sp>
      <p:sp>
        <p:nvSpPr>
          <p:cNvPr id="469" name="Google Shape;469;p16"/>
          <p:cNvSpPr txBox="1"/>
          <p:nvPr/>
        </p:nvSpPr>
        <p:spPr>
          <a:xfrm>
            <a:off x="935375" y="2380000"/>
            <a:ext cx="2150000" cy="102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050"/>
              <a:buFont typeface="Arial"/>
              <a:buNone/>
            </a:pPr>
            <a:r>
              <a:rPr lang="en-GB" sz="1050" b="0" i="0" u="none" strike="noStrike" cap="none">
                <a:solidFill>
                  <a:srgbClr val="555555"/>
                </a:solidFill>
                <a:latin typeface="Montserrat"/>
                <a:ea typeface="Montserrat"/>
                <a:cs typeface="Montserrat"/>
                <a:sym typeface="Montserrat"/>
              </a:rPr>
              <a:t>Port entry and berthing performed as usual, without applying eco-navigation principles.</a:t>
            </a:r>
            <a:endParaRPr/>
          </a:p>
        </p:txBody>
      </p:sp>
      <p:sp>
        <p:nvSpPr>
          <p:cNvPr id="470" name="Google Shape;470;p16"/>
          <p:cNvSpPr/>
          <p:nvPr/>
        </p:nvSpPr>
        <p:spPr>
          <a:xfrm>
            <a:off x="5908625" y="1700000"/>
            <a:ext cx="2450000" cy="1800000"/>
          </a:xfrm>
          <a:prstGeom prst="roundRect">
            <a:avLst>
              <a:gd name="adj" fmla="val 5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p16"/>
          <p:cNvSpPr/>
          <p:nvPr/>
        </p:nvSpPr>
        <p:spPr>
          <a:xfrm>
            <a:off x="6058625" y="1850000"/>
            <a:ext cx="360000" cy="36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Montserrat"/>
                <a:ea typeface="Montserrat"/>
                <a:cs typeface="Montserrat"/>
                <a:sym typeface="Montserrat"/>
              </a:rPr>
              <a:t>2</a:t>
            </a:r>
            <a:endParaRPr/>
          </a:p>
        </p:txBody>
      </p:sp>
      <p:sp>
        <p:nvSpPr>
          <p:cNvPr id="472" name="Google Shape;472;p16"/>
          <p:cNvSpPr txBox="1"/>
          <p:nvPr/>
        </p:nvSpPr>
        <p:spPr>
          <a:xfrm>
            <a:off x="6518625" y="1830000"/>
            <a:ext cx="1690000" cy="400000"/>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00000"/>
              </a:buClr>
              <a:buSzPts val="1150"/>
              <a:buFont typeface="Arial"/>
              <a:buNone/>
            </a:pPr>
            <a:r>
              <a:rPr lang="en-GB" sz="1150" b="1" i="0" u="none" strike="noStrike" cap="none">
                <a:solidFill>
                  <a:srgbClr val="3B77D6"/>
                </a:solidFill>
                <a:latin typeface="Montserrat"/>
                <a:ea typeface="Montserrat"/>
                <a:cs typeface="Montserrat"/>
                <a:sym typeface="Montserrat"/>
              </a:rPr>
              <a:t>Run 2</a:t>
            </a:r>
            <a:br>
              <a:rPr lang="en-GB" sz="1150" b="1" i="0" u="none" strike="noStrike" cap="none">
                <a:solidFill>
                  <a:srgbClr val="3B77D6"/>
                </a:solidFill>
                <a:latin typeface="Montserrat"/>
                <a:ea typeface="Montserrat"/>
                <a:cs typeface="Montserrat"/>
                <a:sym typeface="Montserrat"/>
              </a:rPr>
            </a:br>
            <a:r>
              <a:rPr lang="en-GB" sz="1150" b="1" i="0" u="none" strike="noStrike" cap="none">
                <a:solidFill>
                  <a:srgbClr val="3B77D6"/>
                </a:solidFill>
                <a:latin typeface="Montserrat"/>
                <a:ea typeface="Montserrat"/>
                <a:cs typeface="Montserrat"/>
                <a:sym typeface="Montserrat"/>
              </a:rPr>
              <a:t>Eco-navigation</a:t>
            </a:r>
            <a:endParaRPr/>
          </a:p>
        </p:txBody>
      </p:sp>
      <p:sp>
        <p:nvSpPr>
          <p:cNvPr id="473" name="Google Shape;473;p16"/>
          <p:cNvSpPr txBox="1"/>
          <p:nvPr/>
        </p:nvSpPr>
        <p:spPr>
          <a:xfrm>
            <a:off x="6058625" y="2380000"/>
            <a:ext cx="2150000" cy="102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050"/>
              <a:buFont typeface="Arial"/>
              <a:buNone/>
            </a:pPr>
            <a:r>
              <a:rPr lang="en-GB" sz="1050" b="0" i="0" u="none" strike="noStrike" cap="none">
                <a:solidFill>
                  <a:srgbClr val="555555"/>
                </a:solidFill>
                <a:latin typeface="Montserrat"/>
                <a:ea typeface="Montserrat"/>
                <a:cs typeface="Montserrat"/>
                <a:sym typeface="Montserrat"/>
              </a:rPr>
              <a:t>The same manoeuvre repeated with careful route planning and optimal energy use.</a:t>
            </a:r>
            <a:endParaRPr/>
          </a:p>
        </p:txBody>
      </p:sp>
      <p:sp>
        <p:nvSpPr>
          <p:cNvPr id="474" name="Google Shape;474;p16"/>
          <p:cNvSpPr/>
          <p:nvPr/>
        </p:nvSpPr>
        <p:spPr>
          <a:xfrm>
            <a:off x="3447000" y="1700000"/>
            <a:ext cx="2250000" cy="1800000"/>
          </a:xfrm>
          <a:prstGeom prst="roundRect">
            <a:avLst>
              <a:gd name="adj" fmla="val 5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p16"/>
          <p:cNvSpPr txBox="1"/>
          <p:nvPr/>
        </p:nvSpPr>
        <p:spPr>
          <a:xfrm>
            <a:off x="3597000" y="1830000"/>
            <a:ext cx="1950000" cy="157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GB" sz="800" b="1" i="0" u="none" strike="noStrike" cap="none">
                <a:solidFill>
                  <a:srgbClr val="D6E4FA"/>
                </a:solidFill>
                <a:latin typeface="Montserrat"/>
                <a:ea typeface="Montserrat"/>
                <a:cs typeface="Montserrat"/>
                <a:sym typeface="Montserrat"/>
              </a:rPr>
              <a:t>BETWEEN THE TWO RUNS</a:t>
            </a:r>
            <a:endParaRPr/>
          </a:p>
          <a:p>
            <a:pPr marL="0" marR="0" lvl="0" indent="0" algn="l" rtl="0">
              <a:lnSpc>
                <a:spcPct val="95000"/>
              </a:lnSpc>
              <a:spcBef>
                <a:spcPts val="200"/>
              </a:spcBef>
              <a:spcAft>
                <a:spcPts val="0"/>
              </a:spcAft>
              <a:buClr>
                <a:srgbClr val="000000"/>
              </a:buClr>
              <a:buSzPts val="1150"/>
              <a:buFont typeface="Arial"/>
              <a:buNone/>
            </a:pPr>
            <a:r>
              <a:rPr lang="en-GB" sz="1150" b="1" i="0" u="none" strike="noStrike" cap="none">
                <a:solidFill>
                  <a:srgbClr val="FFFFFF"/>
                </a:solidFill>
                <a:latin typeface="Montserrat"/>
                <a:ea typeface="Montserrat"/>
                <a:cs typeface="Montserrat"/>
                <a:sym typeface="Montserrat"/>
              </a:rPr>
              <a:t>Eco-navigation</a:t>
            </a:r>
            <a:br>
              <a:rPr lang="en-GB" sz="1150" b="1" i="0" u="none" strike="noStrike" cap="none">
                <a:solidFill>
                  <a:srgbClr val="FFFFFF"/>
                </a:solidFill>
                <a:latin typeface="Montserrat"/>
                <a:ea typeface="Montserrat"/>
                <a:cs typeface="Montserrat"/>
                <a:sym typeface="Montserrat"/>
              </a:rPr>
            </a:br>
            <a:r>
              <a:rPr lang="en-GB" sz="1150" b="1" i="0" u="none" strike="noStrike" cap="none">
                <a:solidFill>
                  <a:srgbClr val="FFFFFF"/>
                </a:solidFill>
                <a:latin typeface="Montserrat"/>
                <a:ea typeface="Montserrat"/>
                <a:cs typeface="Montserrat"/>
                <a:sym typeface="Montserrat"/>
              </a:rPr>
              <a:t>training</a:t>
            </a:r>
            <a:endParaRPr/>
          </a:p>
          <a:p>
            <a:pPr marL="171450" marR="0" lvl="0" indent="-171450" algn="l" rtl="0">
              <a:lnSpc>
                <a:spcPct val="100000"/>
              </a:lnSpc>
              <a:spcBef>
                <a:spcPts val="500"/>
              </a:spcBef>
              <a:spcAft>
                <a:spcPts val="0"/>
              </a:spcAft>
              <a:buClr>
                <a:srgbClr val="FFFFFF"/>
              </a:buClr>
              <a:buSzPts val="950"/>
              <a:buFont typeface="Arial"/>
              <a:buChar char="•"/>
            </a:pPr>
            <a:r>
              <a:rPr lang="en-GB" sz="950" b="0" i="0" u="none" strike="noStrike" cap="none">
                <a:solidFill>
                  <a:srgbClr val="FFFFFF"/>
                </a:solidFill>
                <a:latin typeface="Montserrat"/>
                <a:ea typeface="Montserrat"/>
                <a:cs typeface="Montserrat"/>
                <a:sym typeface="Montserrat"/>
              </a:rPr>
              <a:t>Route planning</a:t>
            </a:r>
            <a:endParaRPr/>
          </a:p>
          <a:p>
            <a:pPr marL="171450" marR="0" lvl="0" indent="-171450" algn="l" rtl="0">
              <a:lnSpc>
                <a:spcPct val="100000"/>
              </a:lnSpc>
              <a:spcBef>
                <a:spcPts val="300"/>
              </a:spcBef>
              <a:spcAft>
                <a:spcPts val="0"/>
              </a:spcAft>
              <a:buClr>
                <a:srgbClr val="FFFFFF"/>
              </a:buClr>
              <a:buSzPts val="950"/>
              <a:buFont typeface="Arial"/>
              <a:buChar char="•"/>
            </a:pPr>
            <a:r>
              <a:rPr lang="en-GB" sz="950" b="0" i="0" u="none" strike="noStrike" cap="none">
                <a:solidFill>
                  <a:srgbClr val="FFFFFF"/>
                </a:solidFill>
                <a:latin typeface="Montserrat"/>
                <a:ea typeface="Montserrat"/>
                <a:cs typeface="Montserrat"/>
                <a:sym typeface="Montserrat"/>
              </a:rPr>
              <a:t>Communication and teamwork</a:t>
            </a:r>
            <a:endParaRPr/>
          </a:p>
          <a:p>
            <a:pPr marL="171450" marR="0" lvl="0" indent="-171450" algn="l" rtl="0">
              <a:lnSpc>
                <a:spcPct val="100000"/>
              </a:lnSpc>
              <a:spcBef>
                <a:spcPts val="300"/>
              </a:spcBef>
              <a:spcAft>
                <a:spcPts val="0"/>
              </a:spcAft>
              <a:buClr>
                <a:srgbClr val="FFFFFF"/>
              </a:buClr>
              <a:buSzPts val="950"/>
              <a:buFont typeface="Arial"/>
              <a:buChar char="•"/>
            </a:pPr>
            <a:r>
              <a:rPr lang="en-GB" sz="950" b="0" i="0" u="none" strike="noStrike" cap="none">
                <a:solidFill>
                  <a:srgbClr val="FFFFFF"/>
                </a:solidFill>
                <a:latin typeface="Montserrat"/>
                <a:ea typeface="Montserrat"/>
                <a:cs typeface="Montserrat"/>
                <a:sym typeface="Montserrat"/>
              </a:rPr>
              <a:t>Anticipating manoeuvres</a:t>
            </a:r>
            <a:endParaRPr/>
          </a:p>
          <a:p>
            <a:pPr marL="171450" marR="0" lvl="0" indent="-171450" algn="l" rtl="0">
              <a:lnSpc>
                <a:spcPct val="100000"/>
              </a:lnSpc>
              <a:spcBef>
                <a:spcPts val="300"/>
              </a:spcBef>
              <a:spcAft>
                <a:spcPts val="0"/>
              </a:spcAft>
              <a:buClr>
                <a:srgbClr val="FFFFFF"/>
              </a:buClr>
              <a:buSzPts val="950"/>
              <a:buFont typeface="Arial"/>
              <a:buChar char="•"/>
            </a:pPr>
            <a:r>
              <a:rPr lang="en-GB" sz="950" b="0" i="0" u="none" strike="noStrike" cap="none">
                <a:solidFill>
                  <a:srgbClr val="FFFFFF"/>
                </a:solidFill>
                <a:latin typeface="Montserrat"/>
                <a:ea typeface="Montserrat"/>
                <a:cs typeface="Montserrat"/>
                <a:sym typeface="Montserrat"/>
              </a:rPr>
              <a:t>Steady, optimal use of power</a:t>
            </a:r>
            <a:endParaRPr/>
          </a:p>
        </p:txBody>
      </p:sp>
      <p:sp>
        <p:nvSpPr>
          <p:cNvPr id="476" name="Google Shape;476;p16"/>
          <p:cNvSpPr/>
          <p:nvPr/>
        </p:nvSpPr>
        <p:spPr>
          <a:xfrm rot="5400000">
            <a:off x="3281187" y="2540000"/>
            <a:ext cx="180000" cy="120000"/>
          </a:xfrm>
          <a:prstGeom prst="triangle">
            <a:avLst>
              <a:gd name="adj" fmla="val 50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7" name="Google Shape;477;p16"/>
          <p:cNvSpPr/>
          <p:nvPr/>
        </p:nvSpPr>
        <p:spPr>
          <a:xfrm rot="5400000">
            <a:off x="5742812" y="2540000"/>
            <a:ext cx="180000" cy="120000"/>
          </a:xfrm>
          <a:prstGeom prst="triangle">
            <a:avLst>
              <a:gd name="adj" fmla="val 50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8" name="Google Shape;478;p16"/>
          <p:cNvSpPr/>
          <p:nvPr/>
        </p:nvSpPr>
        <p:spPr>
          <a:xfrm>
            <a:off x="785375" y="3640000"/>
            <a:ext cx="7573250" cy="620000"/>
          </a:xfrm>
          <a:prstGeom prst="roundRect">
            <a:avLst>
              <a:gd name="adj" fmla="val 12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9" name="Google Shape;479;p16"/>
          <p:cNvSpPr txBox="1"/>
          <p:nvPr/>
        </p:nvSpPr>
        <p:spPr>
          <a:xfrm>
            <a:off x="985375" y="3640000"/>
            <a:ext cx="950000" cy="6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900"/>
              <a:buFont typeface="Arial"/>
              <a:buNone/>
            </a:pPr>
            <a:r>
              <a:rPr lang="en-GB" sz="900" b="1" i="0" u="none" strike="noStrike" cap="none">
                <a:solidFill>
                  <a:srgbClr val="3B77D6"/>
                </a:solidFill>
                <a:latin typeface="Montserrat"/>
                <a:ea typeface="Montserrat"/>
                <a:cs typeface="Montserrat"/>
                <a:sym typeface="Montserrat"/>
              </a:rPr>
              <a:t>WHAT STAYS</a:t>
            </a:r>
            <a:br>
              <a:rPr lang="en-GB" sz="900" b="1" i="0" u="none" strike="noStrike" cap="none">
                <a:solidFill>
                  <a:srgbClr val="3B77D6"/>
                </a:solidFill>
                <a:latin typeface="Montserrat"/>
                <a:ea typeface="Montserrat"/>
                <a:cs typeface="Montserrat"/>
                <a:sym typeface="Montserrat"/>
              </a:rPr>
            </a:br>
            <a:r>
              <a:rPr lang="en-GB" sz="900" b="1" i="0" u="none" strike="noStrike" cap="none">
                <a:solidFill>
                  <a:srgbClr val="3B77D6"/>
                </a:solidFill>
                <a:latin typeface="Montserrat"/>
                <a:ea typeface="Montserrat"/>
                <a:cs typeface="Montserrat"/>
                <a:sym typeface="Montserrat"/>
              </a:rPr>
              <a:t>THE SAME</a:t>
            </a:r>
            <a:endParaRPr/>
          </a:p>
        </p:txBody>
      </p:sp>
      <p:sp>
        <p:nvSpPr>
          <p:cNvPr id="480" name="Google Shape;480;p16"/>
          <p:cNvSpPr/>
          <p:nvPr/>
        </p:nvSpPr>
        <p:spPr>
          <a:xfrm>
            <a:off x="1985375" y="3800000"/>
            <a:ext cx="890000" cy="300000"/>
          </a:xfrm>
          <a:prstGeom prst="roundRect">
            <a:avLst>
              <a:gd name="adj" fmla="val 50000"/>
            </a:avLst>
          </a:prstGeom>
          <a:solidFill>
            <a:srgbClr val="FFFFFF"/>
          </a:solidFill>
          <a:ln w="9525" cap="flat" cmpd="sng">
            <a:solidFill>
              <a:srgbClr val="C7D9F5"/>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GB" sz="900" b="1" i="0" u="none" strike="noStrike" cap="none">
                <a:solidFill>
                  <a:srgbClr val="3B77D6"/>
                </a:solidFill>
                <a:latin typeface="Montserrat"/>
                <a:ea typeface="Montserrat"/>
                <a:cs typeface="Montserrat"/>
                <a:sym typeface="Montserrat"/>
              </a:rPr>
              <a:t>Same vessel</a:t>
            </a:r>
            <a:endParaRPr/>
          </a:p>
        </p:txBody>
      </p:sp>
      <p:sp>
        <p:nvSpPr>
          <p:cNvPr id="481" name="Google Shape;481;p16"/>
          <p:cNvSpPr/>
          <p:nvPr/>
        </p:nvSpPr>
        <p:spPr>
          <a:xfrm>
            <a:off x="2955375" y="3800000"/>
            <a:ext cx="1090000" cy="300000"/>
          </a:xfrm>
          <a:prstGeom prst="roundRect">
            <a:avLst>
              <a:gd name="adj" fmla="val 50000"/>
            </a:avLst>
          </a:prstGeom>
          <a:solidFill>
            <a:srgbClr val="FFFFFF"/>
          </a:solidFill>
          <a:ln w="9525" cap="flat" cmpd="sng">
            <a:solidFill>
              <a:srgbClr val="C7D9F5"/>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GB" sz="900" b="1" i="0" u="none" strike="noStrike" cap="none">
                <a:solidFill>
                  <a:srgbClr val="3B77D6"/>
                </a:solidFill>
                <a:latin typeface="Montserrat"/>
                <a:ea typeface="Montserrat"/>
                <a:cs typeface="Montserrat"/>
                <a:sym typeface="Montserrat"/>
              </a:rPr>
              <a:t>Same simulator</a:t>
            </a:r>
            <a:endParaRPr/>
          </a:p>
        </p:txBody>
      </p:sp>
      <p:sp>
        <p:nvSpPr>
          <p:cNvPr id="482" name="Google Shape;482;p16"/>
          <p:cNvSpPr/>
          <p:nvPr/>
        </p:nvSpPr>
        <p:spPr>
          <a:xfrm>
            <a:off x="4125375" y="3800000"/>
            <a:ext cx="1020000" cy="300000"/>
          </a:xfrm>
          <a:prstGeom prst="roundRect">
            <a:avLst>
              <a:gd name="adj" fmla="val 50000"/>
            </a:avLst>
          </a:prstGeom>
          <a:solidFill>
            <a:srgbClr val="FFFFFF"/>
          </a:solidFill>
          <a:ln w="9525" cap="flat" cmpd="sng">
            <a:solidFill>
              <a:srgbClr val="C7D9F5"/>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GB" sz="900" b="1" i="0" u="none" strike="noStrike" cap="none">
                <a:solidFill>
                  <a:srgbClr val="3B77D6"/>
                </a:solidFill>
                <a:latin typeface="Montserrat"/>
                <a:ea typeface="Montserrat"/>
                <a:cs typeface="Montserrat"/>
                <a:sym typeface="Montserrat"/>
              </a:rPr>
              <a:t>Same weather</a:t>
            </a:r>
            <a:endParaRPr/>
          </a:p>
        </p:txBody>
      </p:sp>
      <p:sp>
        <p:nvSpPr>
          <p:cNvPr id="483" name="Google Shape;483;p16"/>
          <p:cNvSpPr/>
          <p:nvPr/>
        </p:nvSpPr>
        <p:spPr>
          <a:xfrm>
            <a:off x="5225375" y="3800000"/>
            <a:ext cx="770000" cy="300000"/>
          </a:xfrm>
          <a:prstGeom prst="roundRect">
            <a:avLst>
              <a:gd name="adj" fmla="val 50000"/>
            </a:avLst>
          </a:prstGeom>
          <a:solidFill>
            <a:srgbClr val="FFFFFF"/>
          </a:solidFill>
          <a:ln w="9525" cap="flat" cmpd="sng">
            <a:solidFill>
              <a:srgbClr val="C7D9F5"/>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GB" sz="900" b="1" i="0" u="none" strike="noStrike" cap="none">
                <a:solidFill>
                  <a:srgbClr val="3B77D6"/>
                </a:solidFill>
                <a:latin typeface="Montserrat"/>
                <a:ea typeface="Montserrat"/>
                <a:cs typeface="Montserrat"/>
                <a:sym typeface="Montserrat"/>
              </a:rPr>
              <a:t>Same task</a:t>
            </a:r>
            <a:endParaRPr/>
          </a:p>
        </p:txBody>
      </p:sp>
      <p:sp>
        <p:nvSpPr>
          <p:cNvPr id="484" name="Google Shape;484;p16"/>
          <p:cNvSpPr/>
          <p:nvPr/>
        </p:nvSpPr>
        <p:spPr>
          <a:xfrm>
            <a:off x="6075375" y="3800000"/>
            <a:ext cx="1320000" cy="300000"/>
          </a:xfrm>
          <a:prstGeom prst="roundRect">
            <a:avLst>
              <a:gd name="adj" fmla="val 50000"/>
            </a:avLst>
          </a:prstGeom>
          <a:solidFill>
            <a:srgbClr val="FFFFFF"/>
          </a:solidFill>
          <a:ln w="9525" cap="flat" cmpd="sng">
            <a:solidFill>
              <a:srgbClr val="C7D9F5"/>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GB" sz="900" b="1" i="0" u="none" strike="noStrike" cap="none">
                <a:solidFill>
                  <a:srgbClr val="3B77D6"/>
                </a:solidFill>
                <a:latin typeface="Montserrat"/>
                <a:ea typeface="Montserrat"/>
                <a:cs typeface="Montserrat"/>
                <a:sym typeface="Montserrat"/>
              </a:rPr>
              <a:t>No new technology</a:t>
            </a:r>
            <a:endParaRPr/>
          </a:p>
        </p:txBody>
      </p:sp>
      <p:sp>
        <p:nvSpPr>
          <p:cNvPr id="485" name="Google Shape;485;p16"/>
          <p:cNvSpPr txBox="1"/>
          <p:nvPr/>
        </p:nvSpPr>
        <p:spPr>
          <a:xfrm>
            <a:off x="785375" y="4380000"/>
            <a:ext cx="7573250" cy="38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50"/>
              <a:buFont typeface="Arial"/>
              <a:buNone/>
            </a:pPr>
            <a:r>
              <a:rPr lang="en-GB" sz="1050" b="1" i="0" u="none" strike="noStrike" cap="none">
                <a:solidFill>
                  <a:srgbClr val="1F2D45"/>
                </a:solidFill>
                <a:latin typeface="Montserrat"/>
                <a:ea typeface="Montserrat"/>
                <a:cs typeface="Montserrat"/>
                <a:sym typeface="Montserrat"/>
              </a:rPr>
              <a:t>Indicators compared: </a:t>
            </a:r>
            <a:r>
              <a:rPr lang="en-GB" sz="1050" b="0" i="0" u="none" strike="noStrike" cap="none">
                <a:solidFill>
                  <a:srgbClr val="1F2D45"/>
                </a:solidFill>
                <a:latin typeface="Montserrat"/>
                <a:ea typeface="Montserrat"/>
                <a:cs typeface="Montserrat"/>
                <a:sym typeface="Montserrat"/>
              </a:rPr>
              <a:t>fuel consumption, CO</a:t>
            </a:r>
            <a:r>
              <a:rPr lang="en-GB" sz="1050" b="0" i="0" u="none" strike="noStrike" cap="none" baseline="-25000">
                <a:solidFill>
                  <a:srgbClr val="1F2D45"/>
                </a:solidFill>
                <a:latin typeface="Montserrat"/>
                <a:ea typeface="Montserrat"/>
                <a:cs typeface="Montserrat"/>
                <a:sym typeface="Montserrat"/>
              </a:rPr>
              <a:t>2</a:t>
            </a:r>
            <a:r>
              <a:rPr lang="en-GB" sz="1050" b="0" i="0" u="none" strike="noStrike" cap="none">
                <a:solidFill>
                  <a:srgbClr val="1F2D45"/>
                </a:solidFill>
                <a:latin typeface="Montserrat"/>
                <a:ea typeface="Montserrat"/>
                <a:cs typeface="Montserrat"/>
                <a:sym typeface="Montserrat"/>
              </a:rPr>
              <a:t>, NO</a:t>
            </a:r>
            <a:r>
              <a:rPr lang="en-GB" sz="1050" b="0" i="0" u="none" strike="noStrike" cap="none" baseline="-25000">
                <a:solidFill>
                  <a:srgbClr val="1F2D45"/>
                </a:solidFill>
                <a:latin typeface="Montserrat"/>
                <a:ea typeface="Montserrat"/>
                <a:cs typeface="Montserrat"/>
                <a:sym typeface="Montserrat"/>
              </a:rPr>
              <a:t>x</a:t>
            </a:r>
            <a:r>
              <a:rPr lang="en-GB" sz="1050" b="0" i="0" u="none" strike="noStrike" cap="none">
                <a:solidFill>
                  <a:srgbClr val="1F2D45"/>
                </a:solidFill>
                <a:latin typeface="Montserrat"/>
                <a:ea typeface="Montserrat"/>
                <a:cs typeface="Montserrat"/>
                <a:sym typeface="Montserrat"/>
              </a:rPr>
              <a:t> and SO</a:t>
            </a:r>
            <a:r>
              <a:rPr lang="en-GB" sz="1050" b="0" i="0" u="none" strike="noStrike" cap="none" baseline="-25000">
                <a:solidFill>
                  <a:srgbClr val="1F2D45"/>
                </a:solidFill>
                <a:latin typeface="Montserrat"/>
                <a:ea typeface="Montserrat"/>
                <a:cs typeface="Montserrat"/>
                <a:sym typeface="Montserrat"/>
              </a:rPr>
              <a:t>2</a:t>
            </a:r>
            <a:r>
              <a:rPr lang="en-GB" sz="1050" b="0" i="0" u="none" strike="noStrike" cap="none">
                <a:solidFill>
                  <a:srgbClr val="1F2D45"/>
                </a:solidFill>
                <a:latin typeface="Montserrat"/>
                <a:ea typeface="Montserrat"/>
                <a:cs typeface="Montserrat"/>
                <a:sym typeface="Montserrat"/>
              </a:rPr>
              <a:t> emissions, power profile.</a:t>
            </a:r>
            <a:endParaRPr/>
          </a:p>
        </p:txBody>
      </p:sp>
      <p:pic>
        <p:nvPicPr>
          <p:cNvPr id="486" name="Google Shape;486;p16" title="EN Co-funded by the EU_POS.jpg"/>
          <p:cNvPicPr preferRelativeResize="0"/>
          <p:nvPr/>
        </p:nvPicPr>
        <p:blipFill rotWithShape="1">
          <a:blip r:embed="rId3">
            <a:alphaModFix/>
          </a:blip>
          <a:srcRect t="5189" b="5189"/>
          <a:stretch/>
        </p:blipFill>
        <p:spPr>
          <a:xfrm>
            <a:off x="7049177" y="387077"/>
            <a:ext cx="1500447" cy="271620"/>
          </a:xfrm>
          <a:prstGeom prst="rect">
            <a:avLst/>
          </a:prstGeom>
          <a:noFill/>
          <a:ln>
            <a:noFill/>
          </a:ln>
        </p:spPr>
      </p:pic>
      <p:pic>
        <p:nvPicPr>
          <p:cNvPr id="487" name="Google Shape;487;p16"/>
          <p:cNvPicPr preferRelativeResize="0"/>
          <p:nvPr/>
        </p:nvPicPr>
        <p:blipFill rotWithShape="1">
          <a:blip r:embed="rId4">
            <a:alphaModFix/>
          </a:blip>
          <a:srcRect/>
          <a:stretch/>
        </p:blipFill>
        <p:spPr>
          <a:xfrm>
            <a:off x="885825" y="343700"/>
            <a:ext cx="1258880" cy="358375"/>
          </a:xfrm>
          <a:prstGeom prst="rect">
            <a:avLst/>
          </a:prstGeom>
          <a:noFill/>
          <a:ln>
            <a:noFill/>
          </a:ln>
        </p:spPr>
      </p:pic>
      <p:pic>
        <p:nvPicPr>
          <p:cNvPr id="488" name="Google Shape;488;p16"/>
          <p:cNvPicPr preferRelativeResize="0"/>
          <p:nvPr/>
        </p:nvPicPr>
        <p:blipFill rotWithShape="1">
          <a:blip r:embed="rId5">
            <a:alphaModFix/>
          </a:blip>
          <a:srcRect/>
          <a:stretch/>
        </p:blipFill>
        <p:spPr>
          <a:xfrm>
            <a:off x="3203463" y="342884"/>
            <a:ext cx="870829" cy="360000"/>
          </a:xfrm>
          <a:prstGeom prst="rect">
            <a:avLst/>
          </a:prstGeom>
          <a:noFill/>
          <a:ln>
            <a:noFill/>
          </a:ln>
        </p:spPr>
      </p:pic>
      <p:pic>
        <p:nvPicPr>
          <p:cNvPr id="489" name="Google Shape;489;p16"/>
          <p:cNvPicPr preferRelativeResize="0"/>
          <p:nvPr/>
        </p:nvPicPr>
        <p:blipFill rotWithShape="1">
          <a:blip r:embed="rId6">
            <a:alphaModFix/>
          </a:blip>
          <a:srcRect t="4049"/>
          <a:stretch/>
        </p:blipFill>
        <p:spPr>
          <a:xfrm>
            <a:off x="5133087" y="342909"/>
            <a:ext cx="611605" cy="360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pic>
        <p:nvPicPr>
          <p:cNvPr id="6" name="Immagine 5">
            <a:extLst>
              <a:ext uri="{FF2B5EF4-FFF2-40B4-BE49-F238E27FC236}">
                <a16:creationId xmlns:a16="http://schemas.microsoft.com/office/drawing/2014/main" id="{D69209D5-C935-CE0D-4A1D-2C52E5432E7A}"/>
              </a:ext>
            </a:extLst>
          </p:cNvPr>
          <p:cNvPicPr>
            <a:picLocks noChangeAspect="1"/>
          </p:cNvPicPr>
          <p:nvPr/>
        </p:nvPicPr>
        <p:blipFill>
          <a:blip r:embed="rId3"/>
          <a:stretch>
            <a:fillRect/>
          </a:stretch>
        </p:blipFill>
        <p:spPr>
          <a:xfrm>
            <a:off x="675" y="0"/>
            <a:ext cx="9142649" cy="51435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7"/>
        <p:cNvGrpSpPr/>
        <p:nvPr/>
      </p:nvGrpSpPr>
      <p:grpSpPr>
        <a:xfrm>
          <a:off x="0" y="0"/>
          <a:ext cx="0" cy="0"/>
          <a:chOff x="0" y="0"/>
          <a:chExt cx="0" cy="0"/>
        </a:xfrm>
      </p:grpSpPr>
      <p:sp>
        <p:nvSpPr>
          <p:cNvPr id="508" name="Google Shape;508;p18"/>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Agenda</a:t>
            </a:r>
            <a:endParaRPr sz="2500" b="0" i="0" u="none" strike="noStrike" cap="none">
              <a:solidFill>
                <a:srgbClr val="3B77D6"/>
              </a:solidFill>
              <a:latin typeface="Arial"/>
              <a:ea typeface="Arial"/>
              <a:cs typeface="Arial"/>
              <a:sym typeface="Arial"/>
            </a:endParaRPr>
          </a:p>
        </p:txBody>
      </p:sp>
      <p:sp>
        <p:nvSpPr>
          <p:cNvPr id="509" name="Google Shape;509;p18"/>
          <p:cNvSpPr txBox="1"/>
          <p:nvPr/>
        </p:nvSpPr>
        <p:spPr>
          <a:xfrm>
            <a:off x="1085375" y="1941600"/>
            <a:ext cx="6973250" cy="2240000"/>
          </a:xfrm>
          <a:prstGeom prst="rect">
            <a:avLst/>
          </a:prstGeom>
          <a:noFill/>
          <a:ln>
            <a:noFill/>
          </a:ln>
        </p:spPr>
        <p:txBody>
          <a:bodyPr spcFirstLastPara="1" wrap="square" lIns="0" tIns="0" rIns="0" bIns="0" anchor="ctr" anchorCtr="0">
            <a:noAutofit/>
          </a:bodyPr>
          <a:lstStyle/>
          <a:p>
            <a:pPr marL="342900" marR="0" lvl="0" indent="-342900" algn="just" rtl="0">
              <a:lnSpc>
                <a:spcPct val="100000"/>
              </a:lnSpc>
              <a:spcBef>
                <a:spcPts val="0"/>
              </a:spcBef>
              <a:spcAft>
                <a:spcPts val="0"/>
              </a:spcAft>
              <a:buClr>
                <a:srgbClr val="D8D8D8"/>
              </a:buClr>
              <a:buSzPts val="1760"/>
              <a:buFont typeface="Noto Sans Symbols"/>
              <a:buChar char="❑"/>
            </a:pPr>
            <a:r>
              <a:rPr lang="en-GB" sz="1600" b="1" i="0" u="none" strike="noStrike" cap="none">
                <a:solidFill>
                  <a:srgbClr val="F2F2F2"/>
                </a:solidFill>
                <a:latin typeface="Montserrat"/>
                <a:ea typeface="Montserrat"/>
                <a:cs typeface="Montserrat"/>
                <a:sym typeface="Montserrat"/>
              </a:rPr>
              <a:t>THE PROJECT</a:t>
            </a:r>
            <a:r>
              <a:rPr lang="en-GB" sz="1600" b="0" i="0" u="none" strike="noStrike" cap="none">
                <a:solidFill>
                  <a:srgbClr val="F2F2F2"/>
                </a:solidFill>
                <a:latin typeface="Montserrat"/>
                <a:ea typeface="Montserrat"/>
                <a:cs typeface="Montserrat"/>
                <a:sym typeface="Montserrat"/>
              </a:rPr>
              <a:t>  </a:t>
            </a:r>
            <a:endParaRPr/>
          </a:p>
          <a:p>
            <a:pPr marL="360000" marR="0" lvl="7" indent="0" algn="just" rtl="0">
              <a:lnSpc>
                <a:spcPct val="100000"/>
              </a:lnSpc>
              <a:spcBef>
                <a:spcPts val="0"/>
              </a:spcBef>
              <a:spcAft>
                <a:spcPts val="0"/>
              </a:spcAft>
              <a:buClr>
                <a:srgbClr val="3B77D6"/>
              </a:buClr>
              <a:buSzPts val="1760"/>
              <a:buFont typeface="Arial"/>
              <a:buNone/>
            </a:pPr>
            <a:r>
              <a:rPr lang="en-GB" sz="1600" b="0" i="1" u="none" strike="noStrike" cap="none">
                <a:solidFill>
                  <a:srgbClr val="F2F2F2"/>
                </a:solidFill>
                <a:latin typeface="Montserrat"/>
                <a:ea typeface="Montserrat"/>
                <a:cs typeface="Montserrat"/>
                <a:sym typeface="Montserrat"/>
              </a:rPr>
              <a:t>Challenges, objectives and partners</a:t>
            </a:r>
            <a:endParaRPr/>
          </a:p>
          <a:p>
            <a:pPr marL="342900" marR="0" lvl="0" indent="-342900" algn="just" rtl="0">
              <a:lnSpc>
                <a:spcPct val="100000"/>
              </a:lnSpc>
              <a:spcBef>
                <a:spcPts val="4000"/>
              </a:spcBef>
              <a:spcAft>
                <a:spcPts val="0"/>
              </a:spcAft>
              <a:buClr>
                <a:srgbClr val="D8D8D8"/>
              </a:buClr>
              <a:buSzPts val="1760"/>
              <a:buFont typeface="Noto Sans Symbols"/>
              <a:buChar char="❑"/>
            </a:pPr>
            <a:r>
              <a:rPr lang="en-GB" sz="1600" b="1" i="0" u="none" strike="noStrike" cap="none">
                <a:solidFill>
                  <a:srgbClr val="F2F2F2"/>
                </a:solidFill>
                <a:latin typeface="Montserrat"/>
                <a:ea typeface="Montserrat"/>
                <a:cs typeface="Montserrat"/>
                <a:sym typeface="Montserrat"/>
              </a:rPr>
              <a:t>FROM NEEDS TO EDUCATIONAL MATERIAL</a:t>
            </a:r>
            <a:endParaRPr/>
          </a:p>
          <a:p>
            <a:pPr marL="360000" marR="0" lvl="0" indent="0" algn="just" rtl="0">
              <a:lnSpc>
                <a:spcPct val="100000"/>
              </a:lnSpc>
              <a:spcBef>
                <a:spcPts val="0"/>
              </a:spcBef>
              <a:spcAft>
                <a:spcPts val="0"/>
              </a:spcAft>
              <a:buClr>
                <a:srgbClr val="3B77D6"/>
              </a:buClr>
              <a:buSzPts val="1760"/>
              <a:buFont typeface="Arial"/>
              <a:buNone/>
            </a:pPr>
            <a:r>
              <a:rPr lang="en-GB" sz="1600" b="0" i="1" u="none" strike="noStrike" cap="none">
                <a:solidFill>
                  <a:srgbClr val="F2F2F2"/>
                </a:solidFill>
                <a:latin typeface="Montserrat"/>
                <a:ea typeface="Montserrat"/>
                <a:cs typeface="Montserrat"/>
                <a:sym typeface="Montserrat"/>
              </a:rPr>
              <a:t>WP2, WP3 and WP4 learning streams</a:t>
            </a:r>
            <a:endParaRPr/>
          </a:p>
          <a:p>
            <a:pPr marL="342900" marR="0" lvl="0" indent="-342900" algn="just" rtl="0">
              <a:lnSpc>
                <a:spcPct val="100000"/>
              </a:lnSpc>
              <a:spcBef>
                <a:spcPts val="4000"/>
              </a:spcBef>
              <a:spcAft>
                <a:spcPts val="0"/>
              </a:spcAft>
              <a:buClr>
                <a:srgbClr val="D8D8D8"/>
              </a:buClr>
              <a:buSzPts val="1760"/>
              <a:buFont typeface="Noto Sans Symbols"/>
              <a:buChar char="❑"/>
            </a:pPr>
            <a:r>
              <a:rPr lang="en-GB" sz="1600" b="1" i="0" u="none" strike="noStrike" cap="none">
                <a:solidFill>
                  <a:srgbClr val="F2F2F2"/>
                </a:solidFill>
                <a:latin typeface="Montserrat"/>
                <a:ea typeface="Montserrat"/>
                <a:cs typeface="Montserrat"/>
                <a:sym typeface="Montserrat"/>
              </a:rPr>
              <a:t>THE HUMAN FACTOR</a:t>
            </a:r>
            <a:endParaRPr sz="1600" b="0" i="0" u="none" strike="noStrike" cap="none">
              <a:solidFill>
                <a:srgbClr val="F2F2F2"/>
              </a:solidFill>
              <a:latin typeface="Montserrat"/>
              <a:ea typeface="Montserrat"/>
              <a:cs typeface="Montserrat"/>
              <a:sym typeface="Montserrat"/>
            </a:endParaRPr>
          </a:p>
          <a:p>
            <a:pPr marL="360000" marR="0" lvl="0" indent="0" algn="just" rtl="0">
              <a:lnSpc>
                <a:spcPct val="100000"/>
              </a:lnSpc>
              <a:spcBef>
                <a:spcPts val="0"/>
              </a:spcBef>
              <a:spcAft>
                <a:spcPts val="0"/>
              </a:spcAft>
              <a:buClr>
                <a:srgbClr val="3B77D6"/>
              </a:buClr>
              <a:buSzPts val="1760"/>
              <a:buFont typeface="Arial"/>
              <a:buNone/>
            </a:pPr>
            <a:r>
              <a:rPr lang="en-GB" sz="1600" b="0" i="1" u="none" strike="noStrike" cap="none">
                <a:solidFill>
                  <a:srgbClr val="F2F2F2"/>
                </a:solidFill>
                <a:latin typeface="Montserrat"/>
                <a:ea typeface="Montserrat"/>
                <a:cs typeface="Montserrat"/>
                <a:sym typeface="Montserrat"/>
              </a:rPr>
              <a:t>WP5 simulator study at the Antwerp Maritime Academy</a:t>
            </a:r>
            <a:endParaRPr/>
          </a:p>
          <a:p>
            <a:pPr marL="342900" marR="0" lvl="0" indent="-342900" algn="just" rtl="0">
              <a:lnSpc>
                <a:spcPct val="100000"/>
              </a:lnSpc>
              <a:spcBef>
                <a:spcPts val="4000"/>
              </a:spcBef>
              <a:spcAft>
                <a:spcPts val="0"/>
              </a:spcAft>
              <a:buClr>
                <a:srgbClr val="3B77D6"/>
              </a:buClr>
              <a:buSzPts val="1760"/>
              <a:buFont typeface="Noto Sans Symbols"/>
              <a:buChar char="❑"/>
            </a:pPr>
            <a:r>
              <a:rPr lang="en-GB" sz="1600" b="1" i="0" u="none" strike="noStrike" cap="none">
                <a:solidFill>
                  <a:srgbClr val="3B77D6"/>
                </a:solidFill>
                <a:latin typeface="Montserrat"/>
                <a:ea typeface="Montserrat"/>
                <a:cs typeface="Montserrat"/>
                <a:sym typeface="Montserrat"/>
              </a:rPr>
              <a:t>IMPACT ASSESSMENT AND MAIN RESULTS</a:t>
            </a:r>
            <a:endParaRPr/>
          </a:p>
        </p:txBody>
      </p:sp>
      <p:pic>
        <p:nvPicPr>
          <p:cNvPr id="510" name="Google Shape;510;p18" title="EN Co-funded by the EU_POS.jpg"/>
          <p:cNvPicPr preferRelativeResize="0"/>
          <p:nvPr/>
        </p:nvPicPr>
        <p:blipFill rotWithShape="1">
          <a:blip r:embed="rId3">
            <a:alphaModFix/>
          </a:blip>
          <a:srcRect t="5189" b="5189"/>
          <a:stretch/>
        </p:blipFill>
        <p:spPr>
          <a:xfrm>
            <a:off x="7049177" y="387077"/>
            <a:ext cx="1500447" cy="271620"/>
          </a:xfrm>
          <a:prstGeom prst="rect">
            <a:avLst/>
          </a:prstGeom>
          <a:noFill/>
          <a:ln>
            <a:noFill/>
          </a:ln>
        </p:spPr>
      </p:pic>
      <p:pic>
        <p:nvPicPr>
          <p:cNvPr id="511" name="Google Shape;511;p18"/>
          <p:cNvPicPr preferRelativeResize="0"/>
          <p:nvPr/>
        </p:nvPicPr>
        <p:blipFill rotWithShape="1">
          <a:blip r:embed="rId4">
            <a:alphaModFix/>
          </a:blip>
          <a:srcRect/>
          <a:stretch/>
        </p:blipFill>
        <p:spPr>
          <a:xfrm>
            <a:off x="885825" y="343700"/>
            <a:ext cx="1258880" cy="358375"/>
          </a:xfrm>
          <a:prstGeom prst="rect">
            <a:avLst/>
          </a:prstGeom>
          <a:noFill/>
          <a:ln>
            <a:noFill/>
          </a:ln>
        </p:spPr>
      </p:pic>
      <p:pic>
        <p:nvPicPr>
          <p:cNvPr id="512" name="Google Shape;512;p18"/>
          <p:cNvPicPr preferRelativeResize="0"/>
          <p:nvPr/>
        </p:nvPicPr>
        <p:blipFill rotWithShape="1">
          <a:blip r:embed="rId5">
            <a:alphaModFix/>
          </a:blip>
          <a:srcRect/>
          <a:stretch/>
        </p:blipFill>
        <p:spPr>
          <a:xfrm>
            <a:off x="3203463" y="342884"/>
            <a:ext cx="870829" cy="360000"/>
          </a:xfrm>
          <a:prstGeom prst="rect">
            <a:avLst/>
          </a:prstGeom>
          <a:noFill/>
          <a:ln>
            <a:noFill/>
          </a:ln>
        </p:spPr>
      </p:pic>
      <p:pic>
        <p:nvPicPr>
          <p:cNvPr id="513" name="Google Shape;513;p18"/>
          <p:cNvPicPr preferRelativeResize="0"/>
          <p:nvPr/>
        </p:nvPicPr>
        <p:blipFill rotWithShape="1">
          <a:blip r:embed="rId6">
            <a:alphaModFix/>
          </a:blip>
          <a:srcRect t="4049"/>
          <a:stretch/>
        </p:blipFill>
        <p:spPr>
          <a:xfrm>
            <a:off x="5133087" y="342909"/>
            <a:ext cx="611605" cy="360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7"/>
        <p:cNvGrpSpPr/>
        <p:nvPr/>
      </p:nvGrpSpPr>
      <p:grpSpPr>
        <a:xfrm>
          <a:off x="0" y="0"/>
          <a:ext cx="0" cy="0"/>
          <a:chOff x="0" y="0"/>
          <a:chExt cx="0" cy="0"/>
        </a:xfrm>
      </p:grpSpPr>
      <p:sp>
        <p:nvSpPr>
          <p:cNvPr id="518" name="Google Shape;518;p19"/>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Evaluation: From Questions to Evidence</a:t>
            </a:r>
            <a:endParaRPr sz="2500" b="0" i="0" u="none" strike="noStrike" cap="none">
              <a:solidFill>
                <a:srgbClr val="3B77D6"/>
              </a:solidFill>
              <a:latin typeface="Arial"/>
              <a:ea typeface="Arial"/>
              <a:cs typeface="Arial"/>
              <a:sym typeface="Arial"/>
            </a:endParaRPr>
          </a:p>
        </p:txBody>
      </p:sp>
      <p:sp>
        <p:nvSpPr>
          <p:cNvPr id="519" name="Google Shape;519;p19"/>
          <p:cNvSpPr txBox="1"/>
          <p:nvPr/>
        </p:nvSpPr>
        <p:spPr>
          <a:xfrm>
            <a:off x="785375" y="1300000"/>
            <a:ext cx="757325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1" u="none" strike="noStrike" cap="none">
                <a:solidFill>
                  <a:srgbClr val="555555"/>
                </a:solidFill>
                <a:latin typeface="Montserrat"/>
                <a:ea typeface="Montserrat"/>
                <a:cs typeface="Montserrat"/>
                <a:sym typeface="Montserrat"/>
              </a:rPr>
              <a:t>Four evaluation criteria, each answered with data from the project</a:t>
            </a:r>
            <a:endParaRPr/>
          </a:p>
        </p:txBody>
      </p:sp>
      <p:sp>
        <p:nvSpPr>
          <p:cNvPr id="520" name="Google Shape;520;p19"/>
          <p:cNvSpPr/>
          <p:nvPr/>
        </p:nvSpPr>
        <p:spPr>
          <a:xfrm>
            <a:off x="785375" y="1580000"/>
            <a:ext cx="3672625" cy="142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21" name="Google Shape;521;p19"/>
          <p:cNvSpPr/>
          <p:nvPr/>
        </p:nvSpPr>
        <p:spPr>
          <a:xfrm>
            <a:off x="955375" y="1740000"/>
            <a:ext cx="420000" cy="42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Montserrat"/>
                <a:ea typeface="Montserrat"/>
                <a:cs typeface="Montserrat"/>
                <a:sym typeface="Montserrat"/>
              </a:rPr>
              <a:t>1</a:t>
            </a:r>
            <a:endParaRPr/>
          </a:p>
        </p:txBody>
      </p:sp>
      <p:sp>
        <p:nvSpPr>
          <p:cNvPr id="522" name="Google Shape;522;p19"/>
          <p:cNvSpPr txBox="1"/>
          <p:nvPr/>
        </p:nvSpPr>
        <p:spPr>
          <a:xfrm>
            <a:off x="1505375" y="1740000"/>
            <a:ext cx="2812625" cy="4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3B77D6"/>
                </a:solidFill>
                <a:latin typeface="Montserrat"/>
                <a:ea typeface="Montserrat"/>
                <a:cs typeface="Montserrat"/>
                <a:sym typeface="Montserrat"/>
              </a:rPr>
              <a:t>Relevance</a:t>
            </a:r>
            <a:endParaRPr/>
          </a:p>
        </p:txBody>
      </p:sp>
      <p:sp>
        <p:nvSpPr>
          <p:cNvPr id="523" name="Google Shape;523;p19"/>
          <p:cNvSpPr txBox="1"/>
          <p:nvPr/>
        </p:nvSpPr>
        <p:spPr>
          <a:xfrm>
            <a:off x="955375" y="2230000"/>
            <a:ext cx="3332625"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1" u="none" strike="noStrike" cap="none">
                <a:solidFill>
                  <a:srgbClr val="555555"/>
                </a:solidFill>
                <a:latin typeface="Montserrat"/>
                <a:ea typeface="Montserrat"/>
                <a:cs typeface="Montserrat"/>
                <a:sym typeface="Montserrat"/>
              </a:rPr>
              <a:t>Does the training meet real port-industry needs?</a:t>
            </a:r>
            <a:endParaRPr/>
          </a:p>
        </p:txBody>
      </p:sp>
      <p:sp>
        <p:nvSpPr>
          <p:cNvPr id="524" name="Google Shape;524;p19"/>
          <p:cNvSpPr txBox="1"/>
          <p:nvPr/>
        </p:nvSpPr>
        <p:spPr>
          <a:xfrm>
            <a:off x="955375" y="2520000"/>
            <a:ext cx="3332625" cy="42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Evidence: </a:t>
            </a:r>
            <a:r>
              <a:rPr lang="en-GB" sz="1000" b="0" i="0" u="none" strike="noStrike" cap="none">
                <a:solidFill>
                  <a:srgbClr val="1F2D45"/>
                </a:solidFill>
                <a:latin typeface="Montserrat"/>
                <a:ea typeface="Montserrat"/>
                <a:cs typeface="Montserrat"/>
                <a:sym typeface="Montserrat"/>
              </a:rPr>
              <a:t>built on 172 survey responses and 17 validated best practices</a:t>
            </a:r>
            <a:endParaRPr/>
          </a:p>
        </p:txBody>
      </p:sp>
      <p:sp>
        <p:nvSpPr>
          <p:cNvPr id="525" name="Google Shape;525;p19"/>
          <p:cNvSpPr/>
          <p:nvPr/>
        </p:nvSpPr>
        <p:spPr>
          <a:xfrm>
            <a:off x="4686000" y="1580000"/>
            <a:ext cx="3672625" cy="142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26" name="Google Shape;526;p19"/>
          <p:cNvSpPr/>
          <p:nvPr/>
        </p:nvSpPr>
        <p:spPr>
          <a:xfrm>
            <a:off x="4856000" y="1740000"/>
            <a:ext cx="420000" cy="42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Montserrat"/>
                <a:ea typeface="Montserrat"/>
                <a:cs typeface="Montserrat"/>
                <a:sym typeface="Montserrat"/>
              </a:rPr>
              <a:t>2</a:t>
            </a:r>
            <a:endParaRPr/>
          </a:p>
        </p:txBody>
      </p:sp>
      <p:sp>
        <p:nvSpPr>
          <p:cNvPr id="527" name="Google Shape;527;p19"/>
          <p:cNvSpPr txBox="1"/>
          <p:nvPr/>
        </p:nvSpPr>
        <p:spPr>
          <a:xfrm>
            <a:off x="5406000" y="1740000"/>
            <a:ext cx="2812625" cy="4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3B77D6"/>
                </a:solidFill>
                <a:latin typeface="Montserrat"/>
                <a:ea typeface="Montserrat"/>
                <a:cs typeface="Montserrat"/>
                <a:sym typeface="Montserrat"/>
              </a:rPr>
              <a:t>Effectiveness</a:t>
            </a:r>
            <a:endParaRPr/>
          </a:p>
        </p:txBody>
      </p:sp>
      <p:sp>
        <p:nvSpPr>
          <p:cNvPr id="528" name="Google Shape;528;p19"/>
          <p:cNvSpPr txBox="1"/>
          <p:nvPr/>
        </p:nvSpPr>
        <p:spPr>
          <a:xfrm>
            <a:off x="4856000" y="2230000"/>
            <a:ext cx="3332625"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1" u="none" strike="noStrike" cap="none">
                <a:solidFill>
                  <a:srgbClr val="555555"/>
                </a:solidFill>
                <a:latin typeface="Montserrat"/>
                <a:ea typeface="Montserrat"/>
                <a:cs typeface="Montserrat"/>
                <a:sym typeface="Montserrat"/>
              </a:rPr>
              <a:t>Do operators change how they handle the vessel?</a:t>
            </a:r>
            <a:endParaRPr/>
          </a:p>
        </p:txBody>
      </p:sp>
      <p:sp>
        <p:nvSpPr>
          <p:cNvPr id="529" name="Google Shape;529;p19"/>
          <p:cNvSpPr txBox="1"/>
          <p:nvPr/>
        </p:nvSpPr>
        <p:spPr>
          <a:xfrm>
            <a:off x="4856000" y="2520000"/>
            <a:ext cx="3332625" cy="42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000"/>
              <a:buFont typeface="Arial"/>
              <a:buNone/>
            </a:pPr>
            <a:r>
              <a:rPr lang="en-GB" sz="1000" b="1" i="0" u="none" strike="noStrike" cap="none" dirty="0">
                <a:solidFill>
                  <a:srgbClr val="1F2D45"/>
                </a:solidFill>
                <a:latin typeface="Montserrat"/>
                <a:ea typeface="Montserrat"/>
                <a:cs typeface="Montserrat"/>
                <a:sym typeface="Montserrat"/>
              </a:rPr>
              <a:t>Evidence: </a:t>
            </a:r>
            <a:r>
              <a:rPr lang="en-GB" sz="1000" b="0" i="0" u="none" strike="noStrike" cap="none" dirty="0">
                <a:solidFill>
                  <a:srgbClr val="1F2D45"/>
                </a:solidFill>
                <a:latin typeface="Montserrat"/>
                <a:ea typeface="Montserrat"/>
                <a:cs typeface="Montserrat"/>
                <a:sym typeface="Montserrat"/>
              </a:rPr>
              <a:t>VET pilot &gt; same manoeuvre, –8.2% fuel and CO</a:t>
            </a:r>
            <a:r>
              <a:rPr lang="en-GB" sz="1000" b="0" i="0" u="none" strike="noStrike" cap="none" baseline="-25000" dirty="0">
                <a:solidFill>
                  <a:srgbClr val="1F2D45"/>
                </a:solidFill>
                <a:latin typeface="Montserrat"/>
                <a:ea typeface="Montserrat"/>
                <a:cs typeface="Montserrat"/>
                <a:sym typeface="Montserrat"/>
              </a:rPr>
              <a:t>2</a:t>
            </a:r>
            <a:r>
              <a:rPr lang="en-GB" sz="1000" b="0" i="0" u="none" strike="noStrike" cap="none" dirty="0">
                <a:solidFill>
                  <a:srgbClr val="1F2D45"/>
                </a:solidFill>
                <a:latin typeface="Montserrat"/>
                <a:ea typeface="Montserrat"/>
                <a:cs typeface="Montserrat"/>
                <a:sym typeface="Montserrat"/>
              </a:rPr>
              <a:t> after the training</a:t>
            </a:r>
            <a:endParaRPr dirty="0"/>
          </a:p>
        </p:txBody>
      </p:sp>
      <p:sp>
        <p:nvSpPr>
          <p:cNvPr id="530" name="Google Shape;530;p19"/>
          <p:cNvSpPr/>
          <p:nvPr/>
        </p:nvSpPr>
        <p:spPr>
          <a:xfrm>
            <a:off x="785375" y="3140000"/>
            <a:ext cx="3672625" cy="142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31" name="Google Shape;531;p19"/>
          <p:cNvSpPr/>
          <p:nvPr/>
        </p:nvSpPr>
        <p:spPr>
          <a:xfrm>
            <a:off x="955375" y="3300000"/>
            <a:ext cx="420000" cy="42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Montserrat"/>
                <a:ea typeface="Montserrat"/>
                <a:cs typeface="Montserrat"/>
                <a:sym typeface="Montserrat"/>
              </a:rPr>
              <a:t>3</a:t>
            </a:r>
            <a:endParaRPr/>
          </a:p>
        </p:txBody>
      </p:sp>
      <p:sp>
        <p:nvSpPr>
          <p:cNvPr id="532" name="Google Shape;532;p19"/>
          <p:cNvSpPr txBox="1"/>
          <p:nvPr/>
        </p:nvSpPr>
        <p:spPr>
          <a:xfrm>
            <a:off x="1505375" y="3300000"/>
            <a:ext cx="2812625" cy="4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3B77D6"/>
                </a:solidFill>
                <a:latin typeface="Montserrat"/>
                <a:ea typeface="Montserrat"/>
                <a:cs typeface="Montserrat"/>
                <a:sym typeface="Montserrat"/>
              </a:rPr>
              <a:t>Efficiency</a:t>
            </a:r>
            <a:endParaRPr/>
          </a:p>
        </p:txBody>
      </p:sp>
      <p:sp>
        <p:nvSpPr>
          <p:cNvPr id="533" name="Google Shape;533;p19"/>
          <p:cNvSpPr txBox="1"/>
          <p:nvPr/>
        </p:nvSpPr>
        <p:spPr>
          <a:xfrm>
            <a:off x="955375" y="3790000"/>
            <a:ext cx="3332625"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1" u="none" strike="noStrike" cap="none">
                <a:solidFill>
                  <a:srgbClr val="555555"/>
                </a:solidFill>
                <a:latin typeface="Montserrat"/>
                <a:ea typeface="Montserrat"/>
                <a:cs typeface="Montserrat"/>
                <a:sym typeface="Montserrat"/>
              </a:rPr>
              <a:t>Are time and resources well used?</a:t>
            </a:r>
            <a:endParaRPr/>
          </a:p>
        </p:txBody>
      </p:sp>
      <p:sp>
        <p:nvSpPr>
          <p:cNvPr id="534" name="Google Shape;534;p19"/>
          <p:cNvSpPr txBox="1"/>
          <p:nvPr/>
        </p:nvSpPr>
        <p:spPr>
          <a:xfrm>
            <a:off x="955375" y="4080000"/>
            <a:ext cx="3332625" cy="42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Evidence: </a:t>
            </a:r>
            <a:r>
              <a:rPr lang="en-GB" sz="1000" b="0" i="0" u="none" strike="noStrike" cap="none">
                <a:solidFill>
                  <a:srgbClr val="1F2D45"/>
                </a:solidFill>
                <a:latin typeface="Montserrat"/>
                <a:ea typeface="Montserrat"/>
                <a:cs typeface="Montserrat"/>
                <a:sym typeface="Montserrat"/>
              </a:rPr>
              <a:t>short formats (two-day VET, online TTT) on existing vessels and simulators</a:t>
            </a:r>
            <a:endParaRPr/>
          </a:p>
        </p:txBody>
      </p:sp>
      <p:sp>
        <p:nvSpPr>
          <p:cNvPr id="535" name="Google Shape;535;p19"/>
          <p:cNvSpPr/>
          <p:nvPr/>
        </p:nvSpPr>
        <p:spPr>
          <a:xfrm>
            <a:off x="4686000" y="3140000"/>
            <a:ext cx="3672625" cy="142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36" name="Google Shape;536;p19"/>
          <p:cNvSpPr/>
          <p:nvPr/>
        </p:nvSpPr>
        <p:spPr>
          <a:xfrm>
            <a:off x="4856000" y="3300000"/>
            <a:ext cx="420000" cy="420000"/>
          </a:xfrm>
          <a:prstGeom prst="ellipse">
            <a:avLst/>
          </a:prstGeom>
          <a:solidFill>
            <a:srgbClr val="3B77D6"/>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Montserrat"/>
                <a:ea typeface="Montserrat"/>
                <a:cs typeface="Montserrat"/>
                <a:sym typeface="Montserrat"/>
              </a:rPr>
              <a:t>4</a:t>
            </a:r>
            <a:endParaRPr/>
          </a:p>
        </p:txBody>
      </p:sp>
      <p:sp>
        <p:nvSpPr>
          <p:cNvPr id="537" name="Google Shape;537;p19"/>
          <p:cNvSpPr txBox="1"/>
          <p:nvPr/>
        </p:nvSpPr>
        <p:spPr>
          <a:xfrm>
            <a:off x="5406000" y="3300000"/>
            <a:ext cx="2812625" cy="4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3B77D6"/>
                </a:solidFill>
                <a:latin typeface="Montserrat"/>
                <a:ea typeface="Montserrat"/>
                <a:cs typeface="Montserrat"/>
                <a:sym typeface="Montserrat"/>
              </a:rPr>
              <a:t>Sustainability</a:t>
            </a:r>
            <a:endParaRPr/>
          </a:p>
        </p:txBody>
      </p:sp>
      <p:sp>
        <p:nvSpPr>
          <p:cNvPr id="538" name="Google Shape;538;p19"/>
          <p:cNvSpPr txBox="1"/>
          <p:nvPr/>
        </p:nvSpPr>
        <p:spPr>
          <a:xfrm>
            <a:off x="4856000" y="3790000"/>
            <a:ext cx="3332625"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0" i="1" u="none" strike="noStrike" cap="none">
                <a:solidFill>
                  <a:srgbClr val="555555"/>
                </a:solidFill>
                <a:latin typeface="Montserrat"/>
                <a:ea typeface="Montserrat"/>
                <a:cs typeface="Montserrat"/>
                <a:sym typeface="Montserrat"/>
              </a:rPr>
              <a:t>Will the methods continue beyond the project?</a:t>
            </a:r>
            <a:endParaRPr/>
          </a:p>
        </p:txBody>
      </p:sp>
      <p:sp>
        <p:nvSpPr>
          <p:cNvPr id="539" name="Google Shape;539;p19"/>
          <p:cNvSpPr txBox="1"/>
          <p:nvPr/>
        </p:nvSpPr>
        <p:spPr>
          <a:xfrm>
            <a:off x="4856000" y="4080000"/>
            <a:ext cx="3332625" cy="42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Evidence: </a:t>
            </a:r>
            <a:r>
              <a:rPr lang="en-GB" sz="1000" b="0" i="0" u="none" strike="noStrike" cap="none">
                <a:solidFill>
                  <a:srgbClr val="1F2D45"/>
                </a:solidFill>
                <a:latin typeface="Montserrat"/>
                <a:ea typeface="Montserrat"/>
                <a:cs typeface="Montserrat"/>
                <a:sym typeface="Montserrat"/>
              </a:rPr>
              <a:t>certified trainers and an e-learning platform let partners keep delivering the courses</a:t>
            </a:r>
            <a:endParaRPr/>
          </a:p>
        </p:txBody>
      </p:sp>
      <p:pic>
        <p:nvPicPr>
          <p:cNvPr id="540" name="Google Shape;540;p19" title="EN Co-funded by the EU_POS.jpg"/>
          <p:cNvPicPr preferRelativeResize="0"/>
          <p:nvPr/>
        </p:nvPicPr>
        <p:blipFill rotWithShape="1">
          <a:blip r:embed="rId3">
            <a:alphaModFix/>
          </a:blip>
          <a:srcRect t="5189" b="5189"/>
          <a:stretch/>
        </p:blipFill>
        <p:spPr>
          <a:xfrm>
            <a:off x="7049177" y="387077"/>
            <a:ext cx="1500447" cy="271620"/>
          </a:xfrm>
          <a:prstGeom prst="rect">
            <a:avLst/>
          </a:prstGeom>
          <a:noFill/>
          <a:ln>
            <a:noFill/>
          </a:ln>
        </p:spPr>
      </p:pic>
      <p:pic>
        <p:nvPicPr>
          <p:cNvPr id="541" name="Google Shape;541;p19"/>
          <p:cNvPicPr preferRelativeResize="0"/>
          <p:nvPr/>
        </p:nvPicPr>
        <p:blipFill rotWithShape="1">
          <a:blip r:embed="rId4">
            <a:alphaModFix/>
          </a:blip>
          <a:srcRect/>
          <a:stretch/>
        </p:blipFill>
        <p:spPr>
          <a:xfrm>
            <a:off x="885825" y="343700"/>
            <a:ext cx="1258880" cy="358375"/>
          </a:xfrm>
          <a:prstGeom prst="rect">
            <a:avLst/>
          </a:prstGeom>
          <a:noFill/>
          <a:ln>
            <a:noFill/>
          </a:ln>
        </p:spPr>
      </p:pic>
      <p:pic>
        <p:nvPicPr>
          <p:cNvPr id="542" name="Google Shape;542;p19"/>
          <p:cNvPicPr preferRelativeResize="0"/>
          <p:nvPr/>
        </p:nvPicPr>
        <p:blipFill rotWithShape="1">
          <a:blip r:embed="rId5">
            <a:alphaModFix/>
          </a:blip>
          <a:srcRect/>
          <a:stretch/>
        </p:blipFill>
        <p:spPr>
          <a:xfrm>
            <a:off x="3203463" y="342884"/>
            <a:ext cx="870829" cy="360000"/>
          </a:xfrm>
          <a:prstGeom prst="rect">
            <a:avLst/>
          </a:prstGeom>
          <a:noFill/>
          <a:ln>
            <a:noFill/>
          </a:ln>
        </p:spPr>
      </p:pic>
      <p:pic>
        <p:nvPicPr>
          <p:cNvPr id="543" name="Google Shape;543;p19"/>
          <p:cNvPicPr preferRelativeResize="0"/>
          <p:nvPr/>
        </p:nvPicPr>
        <p:blipFill rotWithShape="1">
          <a:blip r:embed="rId6">
            <a:alphaModFix/>
          </a:blip>
          <a:srcRect t="4049"/>
          <a:stretch/>
        </p:blipFill>
        <p:spPr>
          <a:xfrm>
            <a:off x="5133087" y="342909"/>
            <a:ext cx="611605" cy="360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7"/>
        <p:cNvGrpSpPr/>
        <p:nvPr/>
      </p:nvGrpSpPr>
      <p:grpSpPr>
        <a:xfrm>
          <a:off x="0" y="0"/>
          <a:ext cx="0" cy="0"/>
          <a:chOff x="0" y="0"/>
          <a:chExt cx="0" cy="0"/>
        </a:xfrm>
      </p:grpSpPr>
      <p:sp>
        <p:nvSpPr>
          <p:cNvPr id="548" name="Google Shape;548;p20"/>
          <p:cNvSpPr txBox="1"/>
          <p:nvPr/>
        </p:nvSpPr>
        <p:spPr>
          <a:xfrm>
            <a:off x="785375" y="699200"/>
            <a:ext cx="7573250" cy="715200"/>
          </a:xfrm>
          <a:prstGeom prst="rect">
            <a:avLst/>
          </a:prstGeom>
          <a:noFill/>
          <a:ln>
            <a:noFill/>
          </a:ln>
        </p:spPr>
        <p:txBody>
          <a:bodyPr spcFirstLastPara="1" wrap="square" lIns="91425" tIns="45700" rIns="91425" bIns="45700" anchor="ctr" anchorCtr="0">
            <a:noAutofit/>
          </a:bodyPr>
          <a:lstStyle/>
          <a:p>
            <a:pPr marL="0" marR="0" lvl="0" indent="0" algn="l" rtl="0">
              <a:lnSpc>
                <a:spcPct val="115000"/>
              </a:lnSpc>
              <a:spcBef>
                <a:spcPts val="0"/>
              </a:spcBef>
              <a:spcAft>
                <a:spcPts val="0"/>
              </a:spcAft>
              <a:buClr>
                <a:srgbClr val="000000"/>
              </a:buClr>
              <a:buSzPts val="2500"/>
              <a:buFont typeface="Arial"/>
              <a:buNone/>
            </a:pPr>
            <a:r>
              <a:rPr lang="en-GB" sz="2500" b="1" i="0" u="none" strike="noStrike" cap="none">
                <a:solidFill>
                  <a:srgbClr val="3B77D6"/>
                </a:solidFill>
                <a:latin typeface="Fraunces"/>
                <a:ea typeface="Fraunces"/>
                <a:cs typeface="Fraunces"/>
                <a:sym typeface="Fraunces"/>
              </a:rPr>
              <a:t>Key Results and Take-Home Message</a:t>
            </a:r>
            <a:endParaRPr sz="2500" b="0" i="0" u="none" strike="noStrike" cap="none">
              <a:solidFill>
                <a:srgbClr val="3B77D6"/>
              </a:solidFill>
              <a:latin typeface="Arial"/>
              <a:ea typeface="Arial"/>
              <a:cs typeface="Arial"/>
              <a:sym typeface="Arial"/>
            </a:endParaRPr>
          </a:p>
        </p:txBody>
      </p:sp>
      <p:sp>
        <p:nvSpPr>
          <p:cNvPr id="549" name="Google Shape;549;p20"/>
          <p:cNvSpPr txBox="1"/>
          <p:nvPr/>
        </p:nvSpPr>
        <p:spPr>
          <a:xfrm>
            <a:off x="785375" y="1300000"/>
            <a:ext cx="7573250" cy="2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0" i="1" u="none" strike="noStrike" cap="none">
                <a:solidFill>
                  <a:srgbClr val="555555"/>
                </a:solidFill>
                <a:latin typeface="Montserrat"/>
                <a:ea typeface="Montserrat"/>
                <a:cs typeface="Montserrat"/>
                <a:sym typeface="Montserrat"/>
              </a:rPr>
              <a:t>What GREENPORT delivers, in four numbers</a:t>
            </a:r>
            <a:endParaRPr/>
          </a:p>
        </p:txBody>
      </p:sp>
      <p:sp>
        <p:nvSpPr>
          <p:cNvPr id="550" name="Google Shape;550;p20"/>
          <p:cNvSpPr/>
          <p:nvPr/>
        </p:nvSpPr>
        <p:spPr>
          <a:xfrm>
            <a:off x="785375" y="1600000"/>
            <a:ext cx="1743312" cy="148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51" name="Google Shape;551;p20"/>
          <p:cNvSpPr txBox="1"/>
          <p:nvPr/>
        </p:nvSpPr>
        <p:spPr>
          <a:xfrm>
            <a:off x="945375" y="1710000"/>
            <a:ext cx="1423312" cy="54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rgbClr val="3B77D6"/>
                </a:solidFill>
                <a:latin typeface="Montserrat"/>
                <a:ea typeface="Montserrat"/>
                <a:cs typeface="Montserrat"/>
                <a:sym typeface="Montserrat"/>
              </a:rPr>
              <a:t>17</a:t>
            </a:r>
            <a:endParaRPr/>
          </a:p>
        </p:txBody>
      </p:sp>
      <p:sp>
        <p:nvSpPr>
          <p:cNvPr id="552" name="Google Shape;552;p20"/>
          <p:cNvSpPr txBox="1"/>
          <p:nvPr/>
        </p:nvSpPr>
        <p:spPr>
          <a:xfrm>
            <a:off x="945375" y="2260000"/>
            <a:ext cx="1423312" cy="76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validated best practices, documented by 18 case studies</a:t>
            </a:r>
            <a:endParaRPr/>
          </a:p>
        </p:txBody>
      </p:sp>
      <p:sp>
        <p:nvSpPr>
          <p:cNvPr id="553" name="Google Shape;553;p20"/>
          <p:cNvSpPr/>
          <p:nvPr/>
        </p:nvSpPr>
        <p:spPr>
          <a:xfrm>
            <a:off x="2728687" y="1600000"/>
            <a:ext cx="1743312" cy="148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54" name="Google Shape;554;p20"/>
          <p:cNvSpPr txBox="1"/>
          <p:nvPr/>
        </p:nvSpPr>
        <p:spPr>
          <a:xfrm>
            <a:off x="2888687" y="1710000"/>
            <a:ext cx="1423312" cy="54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rgbClr val="3B77D6"/>
                </a:solidFill>
                <a:latin typeface="Montserrat"/>
                <a:ea typeface="Montserrat"/>
                <a:cs typeface="Montserrat"/>
                <a:sym typeface="Montserrat"/>
              </a:rPr>
              <a:t>3</a:t>
            </a:r>
            <a:endParaRPr/>
          </a:p>
        </p:txBody>
      </p:sp>
      <p:sp>
        <p:nvSpPr>
          <p:cNvPr id="555" name="Google Shape;555;p20"/>
          <p:cNvSpPr txBox="1"/>
          <p:nvPr/>
        </p:nvSpPr>
        <p:spPr>
          <a:xfrm>
            <a:off x="2888687" y="2260000"/>
            <a:ext cx="1423312" cy="76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integrated learning streams: HEI, VET and Train-the-Trainer</a:t>
            </a:r>
            <a:endParaRPr/>
          </a:p>
        </p:txBody>
      </p:sp>
      <p:sp>
        <p:nvSpPr>
          <p:cNvPr id="556" name="Google Shape;556;p20"/>
          <p:cNvSpPr/>
          <p:nvPr/>
        </p:nvSpPr>
        <p:spPr>
          <a:xfrm>
            <a:off x="4671999" y="1600000"/>
            <a:ext cx="1743312" cy="148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57" name="Google Shape;557;p20"/>
          <p:cNvSpPr txBox="1"/>
          <p:nvPr/>
        </p:nvSpPr>
        <p:spPr>
          <a:xfrm>
            <a:off x="4831999" y="1710000"/>
            <a:ext cx="1423312" cy="54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rgbClr val="3B77D6"/>
                </a:solidFill>
                <a:latin typeface="Montserrat"/>
                <a:ea typeface="Montserrat"/>
                <a:cs typeface="Montserrat"/>
                <a:sym typeface="Montserrat"/>
              </a:rPr>
              <a:t>3.6x</a:t>
            </a:r>
            <a:endParaRPr/>
          </a:p>
        </p:txBody>
      </p:sp>
      <p:sp>
        <p:nvSpPr>
          <p:cNvPr id="558" name="Google Shape;558;p20"/>
          <p:cNvSpPr txBox="1"/>
          <p:nvPr/>
        </p:nvSpPr>
        <p:spPr>
          <a:xfrm>
            <a:off x="4831999" y="2260000"/>
            <a:ext cx="1423312" cy="76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gap in hourly fuel use between operators, same vessel and task</a:t>
            </a:r>
            <a:endParaRPr/>
          </a:p>
        </p:txBody>
      </p:sp>
      <p:sp>
        <p:nvSpPr>
          <p:cNvPr id="559" name="Google Shape;559;p20"/>
          <p:cNvSpPr/>
          <p:nvPr/>
        </p:nvSpPr>
        <p:spPr>
          <a:xfrm>
            <a:off x="6615311" y="1600000"/>
            <a:ext cx="1743312" cy="1480000"/>
          </a:xfrm>
          <a:prstGeom prst="roundRect">
            <a:avLst>
              <a:gd name="adj" fmla="val 6000"/>
            </a:avLst>
          </a:prstGeom>
          <a:solidFill>
            <a:srgbClr val="F2F6FD"/>
          </a:solidFill>
          <a:ln w="9525" cap="flat" cmpd="sng">
            <a:solidFill>
              <a:srgbClr val="C7D9F5"/>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60" name="Google Shape;560;p20"/>
          <p:cNvSpPr txBox="1"/>
          <p:nvPr/>
        </p:nvSpPr>
        <p:spPr>
          <a:xfrm>
            <a:off x="6775311" y="1710000"/>
            <a:ext cx="1423312" cy="54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rgbClr val="3B77D6"/>
                </a:solidFill>
                <a:latin typeface="Montserrat"/>
                <a:ea typeface="Montserrat"/>
                <a:cs typeface="Montserrat"/>
                <a:sym typeface="Montserrat"/>
              </a:rPr>
              <a:t>–8.2%</a:t>
            </a:r>
            <a:endParaRPr/>
          </a:p>
        </p:txBody>
      </p:sp>
      <p:sp>
        <p:nvSpPr>
          <p:cNvPr id="561" name="Google Shape;561;p20"/>
          <p:cNvSpPr txBox="1"/>
          <p:nvPr/>
        </p:nvSpPr>
        <p:spPr>
          <a:xfrm>
            <a:off x="6775311" y="2260000"/>
            <a:ext cx="1423312" cy="760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000000"/>
              </a:buClr>
              <a:buSzPts val="1000"/>
              <a:buFont typeface="Arial"/>
              <a:buNone/>
            </a:pPr>
            <a:r>
              <a:rPr lang="en-GB" sz="1000" b="0" i="0" u="none" strike="noStrike" cap="none">
                <a:solidFill>
                  <a:srgbClr val="555555"/>
                </a:solidFill>
                <a:latin typeface="Montserrat"/>
                <a:ea typeface="Montserrat"/>
                <a:cs typeface="Montserrat"/>
                <a:sym typeface="Montserrat"/>
              </a:rPr>
              <a:t>fuel and CO</a:t>
            </a:r>
            <a:r>
              <a:rPr lang="en-GB" sz="1000" b="0" i="0" u="none" strike="noStrike" cap="none" baseline="-25000">
                <a:solidFill>
                  <a:srgbClr val="555555"/>
                </a:solidFill>
                <a:latin typeface="Montserrat"/>
                <a:ea typeface="Montserrat"/>
                <a:cs typeface="Montserrat"/>
                <a:sym typeface="Montserrat"/>
              </a:rPr>
              <a:t>2</a:t>
            </a:r>
            <a:r>
              <a:rPr lang="en-GB" sz="1000" b="0" i="0" u="none" strike="noStrike" cap="none">
                <a:solidFill>
                  <a:srgbClr val="555555"/>
                </a:solidFill>
                <a:latin typeface="Montserrat"/>
                <a:ea typeface="Montserrat"/>
                <a:cs typeface="Montserrat"/>
                <a:sym typeface="Montserrat"/>
              </a:rPr>
              <a:t> in the same manoeuvre after eco-navigation training (VET pilot)</a:t>
            </a:r>
            <a:endParaRPr/>
          </a:p>
        </p:txBody>
      </p:sp>
      <p:sp>
        <p:nvSpPr>
          <p:cNvPr id="562" name="Google Shape;562;p20"/>
          <p:cNvSpPr/>
          <p:nvPr/>
        </p:nvSpPr>
        <p:spPr>
          <a:xfrm>
            <a:off x="785375" y="3250000"/>
            <a:ext cx="7573250" cy="1060000"/>
          </a:xfrm>
          <a:prstGeom prst="roundRect">
            <a:avLst>
              <a:gd name="adj" fmla="val 6000"/>
            </a:avLst>
          </a:prstGeom>
          <a:solidFill>
            <a:srgbClr val="3B77D6"/>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63" name="Google Shape;563;p20"/>
          <p:cNvSpPr txBox="1"/>
          <p:nvPr/>
        </p:nvSpPr>
        <p:spPr>
          <a:xfrm>
            <a:off x="1085375" y="3320000"/>
            <a:ext cx="6973250" cy="28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1" i="0" u="none" strike="noStrike" cap="none">
                <a:solidFill>
                  <a:srgbClr val="DCE7F8"/>
                </a:solidFill>
                <a:latin typeface="Montserrat"/>
                <a:ea typeface="Montserrat"/>
                <a:cs typeface="Montserrat"/>
                <a:sym typeface="Montserrat"/>
              </a:rPr>
              <a:t>TAKE-HOME MESSAGE</a:t>
            </a:r>
            <a:endParaRPr/>
          </a:p>
        </p:txBody>
      </p:sp>
      <p:sp>
        <p:nvSpPr>
          <p:cNvPr id="564" name="Google Shape;564;p20"/>
          <p:cNvSpPr txBox="1"/>
          <p:nvPr/>
        </p:nvSpPr>
        <p:spPr>
          <a:xfrm>
            <a:off x="1085375" y="3590000"/>
            <a:ext cx="6973250" cy="6500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000000"/>
              </a:buClr>
              <a:buSzPts val="1500"/>
              <a:buFont typeface="Arial"/>
              <a:buNone/>
            </a:pPr>
            <a:r>
              <a:rPr lang="en-GB" sz="1500" b="1" i="0" u="none" strike="noStrike" cap="none">
                <a:solidFill>
                  <a:srgbClr val="FFFFFF"/>
                </a:solidFill>
                <a:latin typeface="Montserrat"/>
                <a:ea typeface="Montserrat"/>
                <a:cs typeface="Montserrat"/>
                <a:sym typeface="Montserrat"/>
              </a:rPr>
              <a:t>Behavioural change is a decarbonisation lever that ports can use today: same vessels, same tasks, less fuel.</a:t>
            </a:r>
            <a:endParaRPr/>
          </a:p>
        </p:txBody>
      </p:sp>
      <p:sp>
        <p:nvSpPr>
          <p:cNvPr id="565" name="Google Shape;565;p20"/>
          <p:cNvSpPr txBox="1"/>
          <p:nvPr/>
        </p:nvSpPr>
        <p:spPr>
          <a:xfrm>
            <a:off x="785375" y="4420000"/>
            <a:ext cx="7573250" cy="30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GB" sz="1000" b="1" i="0" u="none" strike="noStrike" cap="none">
                <a:solidFill>
                  <a:srgbClr val="1F2D45"/>
                </a:solidFill>
                <a:latin typeface="Montserrat"/>
                <a:ea typeface="Montserrat"/>
                <a:cs typeface="Montserrat"/>
                <a:sym typeface="Montserrat"/>
              </a:rPr>
              <a:t>Courses and training materials: </a:t>
            </a:r>
            <a:r>
              <a:rPr lang="en-GB" sz="1000" b="0" i="0" u="none" strike="noStrike" cap="none">
                <a:solidFill>
                  <a:srgbClr val="3B77D6"/>
                </a:solidFill>
                <a:latin typeface="Montserrat"/>
                <a:ea typeface="Montserrat"/>
                <a:cs typeface="Montserrat"/>
                <a:sym typeface="Montserrat"/>
              </a:rPr>
              <a:t>www.greenportalliance.eu</a:t>
            </a:r>
            <a:endParaRPr/>
          </a:p>
        </p:txBody>
      </p:sp>
      <p:pic>
        <p:nvPicPr>
          <p:cNvPr id="566" name="Google Shape;566;p20" title="EN Co-funded by the EU_POS.jpg"/>
          <p:cNvPicPr preferRelativeResize="0"/>
          <p:nvPr/>
        </p:nvPicPr>
        <p:blipFill rotWithShape="1">
          <a:blip r:embed="rId3">
            <a:alphaModFix/>
          </a:blip>
          <a:srcRect t="5189" b="5189"/>
          <a:stretch/>
        </p:blipFill>
        <p:spPr>
          <a:xfrm>
            <a:off x="7049177" y="387077"/>
            <a:ext cx="1500447" cy="271620"/>
          </a:xfrm>
          <a:prstGeom prst="rect">
            <a:avLst/>
          </a:prstGeom>
          <a:noFill/>
          <a:ln>
            <a:noFill/>
          </a:ln>
        </p:spPr>
      </p:pic>
      <p:pic>
        <p:nvPicPr>
          <p:cNvPr id="567" name="Google Shape;567;p20"/>
          <p:cNvPicPr preferRelativeResize="0"/>
          <p:nvPr/>
        </p:nvPicPr>
        <p:blipFill rotWithShape="1">
          <a:blip r:embed="rId4">
            <a:alphaModFix/>
          </a:blip>
          <a:srcRect/>
          <a:stretch/>
        </p:blipFill>
        <p:spPr>
          <a:xfrm>
            <a:off x="885825" y="343700"/>
            <a:ext cx="1258880" cy="358375"/>
          </a:xfrm>
          <a:prstGeom prst="rect">
            <a:avLst/>
          </a:prstGeom>
          <a:noFill/>
          <a:ln>
            <a:noFill/>
          </a:ln>
        </p:spPr>
      </p:pic>
      <p:pic>
        <p:nvPicPr>
          <p:cNvPr id="568" name="Google Shape;568;p20"/>
          <p:cNvPicPr preferRelativeResize="0"/>
          <p:nvPr/>
        </p:nvPicPr>
        <p:blipFill rotWithShape="1">
          <a:blip r:embed="rId5">
            <a:alphaModFix/>
          </a:blip>
          <a:srcRect/>
          <a:stretch/>
        </p:blipFill>
        <p:spPr>
          <a:xfrm>
            <a:off x="3203463" y="342884"/>
            <a:ext cx="870829" cy="360000"/>
          </a:xfrm>
          <a:prstGeom prst="rect">
            <a:avLst/>
          </a:prstGeom>
          <a:noFill/>
          <a:ln>
            <a:noFill/>
          </a:ln>
        </p:spPr>
      </p:pic>
      <p:pic>
        <p:nvPicPr>
          <p:cNvPr id="569" name="Google Shape;569;p20"/>
          <p:cNvPicPr preferRelativeResize="0"/>
          <p:nvPr/>
        </p:nvPicPr>
        <p:blipFill rotWithShape="1">
          <a:blip r:embed="rId6">
            <a:alphaModFix/>
          </a:blip>
          <a:srcRect t="4049"/>
          <a:stretch/>
        </p:blipFill>
        <p:spPr>
          <a:xfrm>
            <a:off x="5133087" y="342909"/>
            <a:ext cx="611605" cy="360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3"/>
        <p:cNvGrpSpPr/>
        <p:nvPr/>
      </p:nvGrpSpPr>
      <p:grpSpPr>
        <a:xfrm>
          <a:off x="0" y="0"/>
          <a:ext cx="0" cy="0"/>
          <a:chOff x="0" y="0"/>
          <a:chExt cx="0" cy="0"/>
        </a:xfrm>
      </p:grpSpPr>
      <p:sp>
        <p:nvSpPr>
          <p:cNvPr id="574" name="Google Shape;574;p21"/>
          <p:cNvSpPr/>
          <p:nvPr/>
        </p:nvSpPr>
        <p:spPr>
          <a:xfrm>
            <a:off x="0" y="3563175"/>
            <a:ext cx="9165300" cy="15801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5" name="Google Shape;575;p21"/>
          <p:cNvSpPr txBox="1"/>
          <p:nvPr/>
        </p:nvSpPr>
        <p:spPr>
          <a:xfrm>
            <a:off x="340500" y="2310300"/>
            <a:ext cx="8541900" cy="1731600"/>
          </a:xfrm>
          <a:prstGeom prst="rect">
            <a:avLst/>
          </a:prstGeom>
          <a:noFill/>
          <a:ln>
            <a:noFill/>
          </a:ln>
        </p:spPr>
        <p:txBody>
          <a:bodyPr spcFirstLastPara="1" wrap="square" lIns="91425" tIns="91425" rIns="91425" bIns="91425" anchor="ctr" anchorCtr="0">
            <a:noAutofit/>
          </a:bodyPr>
          <a:lstStyle/>
          <a:p>
            <a:pPr marL="0" marR="0" lvl="0" indent="0" algn="ctr" rtl="0">
              <a:lnSpc>
                <a:spcPct val="150000"/>
              </a:lnSpc>
              <a:spcBef>
                <a:spcPts val="0"/>
              </a:spcBef>
              <a:spcAft>
                <a:spcPts val="0"/>
              </a:spcAft>
              <a:buClr>
                <a:srgbClr val="000000"/>
              </a:buClr>
              <a:buSzPts val="900"/>
              <a:buFont typeface="Arial"/>
              <a:buNone/>
            </a:pPr>
            <a:endParaRPr sz="900" b="0" i="0" u="none" strike="noStrike" cap="none">
              <a:solidFill>
                <a:srgbClr val="FFFFFF"/>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900"/>
              <a:buFont typeface="Arial"/>
              <a:buNone/>
            </a:pPr>
            <a:r>
              <a:rPr lang="en-GB" sz="900" b="0" i="0" u="none" strike="noStrike" cap="none">
                <a:solidFill>
                  <a:srgbClr val="FFFFFF"/>
                </a:solidFill>
                <a:latin typeface="Montserrat"/>
                <a:ea typeface="Montserrat"/>
                <a:cs typeface="Montserrat"/>
                <a:sym typeface="Montserrat"/>
              </a:rPr>
              <a:t>info@greenportalliance.eu               www.greenportalliance.eu 	        </a:t>
            </a:r>
            <a:endParaRPr sz="900" b="0" i="0" u="none" strike="noStrike" cap="none">
              <a:solidFill>
                <a:srgbClr val="FFFFFF"/>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900"/>
              <a:buFont typeface="Arial"/>
              <a:buNone/>
            </a:pPr>
            <a:r>
              <a:rPr lang="en-GB" sz="900" b="0" i="0" u="none" strike="noStrike" cap="none">
                <a:solidFill>
                  <a:srgbClr val="FFFFFF"/>
                </a:solidFill>
                <a:latin typeface="Montserrat"/>
                <a:ea typeface="Montserrat"/>
                <a:cs typeface="Montserrat"/>
                <a:sym typeface="Montserrat"/>
              </a:rPr>
              <a:t>greenportalliances	greenport-alliances	greenport.alliances</a:t>
            </a:r>
            <a:endParaRPr sz="900" b="0" i="0" u="none" strike="noStrike" cap="none">
              <a:solidFill>
                <a:srgbClr val="FFFFFF"/>
              </a:solidFill>
              <a:latin typeface="Montserrat"/>
              <a:ea typeface="Montserrat"/>
              <a:cs typeface="Montserrat"/>
              <a:sym typeface="Montserrat"/>
            </a:endParaRPr>
          </a:p>
        </p:txBody>
      </p:sp>
      <p:sp>
        <p:nvSpPr>
          <p:cNvPr id="576" name="Google Shape;576;p21"/>
          <p:cNvSpPr txBox="1">
            <a:spLocks noGrp="1"/>
          </p:cNvSpPr>
          <p:nvPr>
            <p:ph type="subTitle" idx="4294967295"/>
          </p:nvPr>
        </p:nvSpPr>
        <p:spPr>
          <a:xfrm>
            <a:off x="2252550" y="1180000"/>
            <a:ext cx="4638900" cy="456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2"/>
              </a:buClr>
              <a:buSzPts val="275"/>
              <a:buFont typeface="Poppins Light"/>
              <a:buNone/>
            </a:pPr>
            <a:r>
              <a:rPr lang="en-GB" sz="2200" b="0" i="0" u="none" strike="noStrike" cap="none">
                <a:solidFill>
                  <a:schemeClr val="lt1"/>
                </a:solidFill>
                <a:latin typeface="Montserrat"/>
                <a:ea typeface="Montserrat"/>
                <a:cs typeface="Montserrat"/>
                <a:sym typeface="Montserrat"/>
              </a:rPr>
              <a:t>Thank you for your attention</a:t>
            </a:r>
            <a:endParaRPr sz="1975" b="0" i="0" u="none" strike="noStrike" cap="none">
              <a:solidFill>
                <a:schemeClr val="lt1"/>
              </a:solidFill>
              <a:latin typeface="Montserrat"/>
              <a:ea typeface="Montserrat"/>
              <a:cs typeface="Montserrat"/>
              <a:sym typeface="Montserrat"/>
            </a:endParaRPr>
          </a:p>
          <a:p>
            <a:pPr marL="0" marR="0" lvl="0" indent="0" algn="ctr" rtl="0">
              <a:lnSpc>
                <a:spcPct val="100000"/>
              </a:lnSpc>
              <a:spcBef>
                <a:spcPts val="0"/>
              </a:spcBef>
              <a:spcAft>
                <a:spcPts val="0"/>
              </a:spcAft>
              <a:buClr>
                <a:schemeClr val="dk2"/>
              </a:buClr>
              <a:buSzPts val="275"/>
              <a:buFont typeface="Poppins Light"/>
              <a:buNone/>
            </a:pPr>
            <a:endParaRPr sz="1500" b="0" i="0" u="none" strike="noStrike" cap="none">
              <a:solidFill>
                <a:schemeClr val="lt1"/>
              </a:solidFill>
              <a:latin typeface="Montserrat"/>
              <a:ea typeface="Montserrat"/>
              <a:cs typeface="Montserrat"/>
              <a:sym typeface="Montserrat"/>
            </a:endParaRPr>
          </a:p>
        </p:txBody>
      </p:sp>
      <p:sp>
        <p:nvSpPr>
          <p:cNvPr id="577" name="Google Shape;577;p21"/>
          <p:cNvSpPr txBox="1"/>
          <p:nvPr/>
        </p:nvSpPr>
        <p:spPr>
          <a:xfrm>
            <a:off x="575850" y="4226725"/>
            <a:ext cx="7992300" cy="592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GB" sz="800" b="1" i="0" u="none" strike="noStrike" cap="none">
                <a:solidFill>
                  <a:srgbClr val="212121"/>
                </a:solidFill>
                <a:latin typeface="Montserrat"/>
                <a:ea typeface="Montserrat"/>
                <a:cs typeface="Montserrat"/>
                <a:sym typeface="Montserrat"/>
              </a:rPr>
              <a:t>Disclaimer</a:t>
            </a:r>
            <a:r>
              <a:rPr lang="en-GB" sz="800" b="0" i="0" u="none" strike="noStrike" cap="none">
                <a:solidFill>
                  <a:srgbClr val="212121"/>
                </a:solidFill>
                <a:latin typeface="Montserrat"/>
                <a:ea typeface="Montserrat"/>
                <a:cs typeface="Montserrat"/>
                <a:sym typeface="Montserrat"/>
              </a:rPr>
              <a:t>: </a:t>
            </a:r>
            <a:endParaRPr sz="800" b="0" i="0" u="none" strike="noStrike" cap="none">
              <a:solidFill>
                <a:srgbClr val="212121"/>
              </a:solidFill>
              <a:latin typeface="Montserrat"/>
              <a:ea typeface="Montserrat"/>
              <a:cs typeface="Montserrat"/>
              <a:sym typeface="Montserrat"/>
            </a:endParaRPr>
          </a:p>
          <a:p>
            <a:pPr marL="0" marR="0" lvl="0" indent="0" algn="ctr" rtl="0">
              <a:lnSpc>
                <a:spcPct val="100000"/>
              </a:lnSpc>
              <a:spcBef>
                <a:spcPts val="300"/>
              </a:spcBef>
              <a:spcAft>
                <a:spcPts val="600"/>
              </a:spcAft>
              <a:buClr>
                <a:srgbClr val="000000"/>
              </a:buClr>
              <a:buSzPts val="800"/>
              <a:buFont typeface="Arial"/>
              <a:buNone/>
            </a:pPr>
            <a:r>
              <a:rPr lang="en-GB" sz="800" b="0" i="0" u="none" strike="noStrike" cap="none">
                <a:solidFill>
                  <a:srgbClr val="212121"/>
                </a:solidFill>
                <a:latin typeface="Montserrat"/>
                <a:ea typeface="Montserrat"/>
                <a:cs typeface="Montserrat"/>
                <a:sym typeface="Montserrat"/>
              </a:rPr>
              <a:t>This project has been funded with support from the European Commission. This publication reflects the views only of the author, and the Commission cannot be held responsible for any use which may be made of the information contained therein.</a:t>
            </a:r>
            <a:endParaRPr sz="800" b="0" i="0" u="none" strike="noStrike" cap="none">
              <a:solidFill>
                <a:srgbClr val="212121"/>
              </a:solidFill>
              <a:latin typeface="Montserrat"/>
              <a:ea typeface="Montserrat"/>
              <a:cs typeface="Montserrat"/>
              <a:sym typeface="Montserrat"/>
            </a:endParaRPr>
          </a:p>
        </p:txBody>
      </p:sp>
      <p:cxnSp>
        <p:nvCxnSpPr>
          <p:cNvPr id="578" name="Google Shape;578;p21"/>
          <p:cNvCxnSpPr/>
          <p:nvPr/>
        </p:nvCxnSpPr>
        <p:spPr>
          <a:xfrm>
            <a:off x="4252000" y="1720000"/>
            <a:ext cx="640000" cy="0"/>
          </a:xfrm>
          <a:prstGeom prst="straightConnector1">
            <a:avLst/>
          </a:prstGeom>
          <a:noFill/>
          <a:ln w="12700" cap="flat" cmpd="sng">
            <a:solidFill>
              <a:srgbClr val="FFFFFF">
                <a:alpha val="70196"/>
              </a:srgbClr>
            </a:solidFill>
            <a:prstDash val="solid"/>
            <a:round/>
            <a:headEnd type="none" w="sm" len="sm"/>
            <a:tailEnd type="none" w="sm" len="sm"/>
          </a:ln>
        </p:spPr>
      </p:cxnSp>
      <p:sp>
        <p:nvSpPr>
          <p:cNvPr id="579" name="Google Shape;579;p21"/>
          <p:cNvSpPr txBox="1"/>
          <p:nvPr/>
        </p:nvSpPr>
        <p:spPr>
          <a:xfrm>
            <a:off x="26250" y="2012948"/>
            <a:ext cx="5998400" cy="86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500"/>
              <a:buFont typeface="Arial"/>
              <a:buNone/>
            </a:pPr>
            <a:r>
              <a:rPr lang="en-GB" sz="1500" b="1" i="0" u="none" strike="noStrike" cap="none">
                <a:solidFill>
                  <a:srgbClr val="FFFFFF"/>
                </a:solidFill>
                <a:latin typeface="Montserrat"/>
                <a:ea typeface="Montserrat"/>
                <a:cs typeface="Montserrat"/>
                <a:sym typeface="Montserrat"/>
              </a:rPr>
              <a:t>Marco Ferretti</a:t>
            </a:r>
            <a:endParaRPr/>
          </a:p>
          <a:p>
            <a:pPr marL="0" marR="0" lvl="0" indent="0" algn="l" rtl="0">
              <a:lnSpc>
                <a:spcPct val="100000"/>
              </a:lnSpc>
              <a:spcBef>
                <a:spcPts val="300"/>
              </a:spcBef>
              <a:spcAft>
                <a:spcPts val="0"/>
              </a:spcAft>
              <a:buClr>
                <a:srgbClr val="000000"/>
              </a:buClr>
              <a:buSzPts val="1050"/>
              <a:buFont typeface="Arial"/>
              <a:buNone/>
            </a:pPr>
            <a:r>
              <a:rPr lang="en-GB" sz="1050" b="0" i="0" u="none" strike="noStrike" cap="none">
                <a:solidFill>
                  <a:srgbClr val="FFFFFF"/>
                </a:solidFill>
                <a:latin typeface="Montserrat"/>
                <a:ea typeface="Montserrat"/>
                <a:cs typeface="Montserrat"/>
                <a:sym typeface="Montserrat"/>
              </a:rPr>
              <a:t>Full Professor of Business Economics and Management</a:t>
            </a:r>
            <a:br>
              <a:rPr lang="en-GB" sz="1050" b="0" i="0" u="none" strike="noStrike" cap="none">
                <a:solidFill>
                  <a:srgbClr val="FFFFFF"/>
                </a:solidFill>
                <a:latin typeface="Montserrat"/>
                <a:ea typeface="Montserrat"/>
                <a:cs typeface="Montserrat"/>
                <a:sym typeface="Montserrat"/>
              </a:rPr>
            </a:br>
            <a:r>
              <a:rPr lang="en-GB" sz="1050" b="0" i="0" u="none" strike="noStrike" cap="none">
                <a:solidFill>
                  <a:srgbClr val="FFFFFF"/>
                </a:solidFill>
                <a:latin typeface="Montserrat"/>
                <a:ea typeface="Montserrat"/>
                <a:cs typeface="Montserrat"/>
                <a:sym typeface="Montserrat"/>
              </a:rPr>
              <a:t>Parthenope University of Naples</a:t>
            </a:r>
            <a:br>
              <a:rPr lang="en-GB" sz="1050" b="0" i="0" u="none" strike="noStrike" cap="none">
                <a:solidFill>
                  <a:srgbClr val="FFFFFF"/>
                </a:solidFill>
                <a:latin typeface="Montserrat"/>
                <a:ea typeface="Montserrat"/>
                <a:cs typeface="Montserrat"/>
                <a:sym typeface="Montserrat"/>
              </a:rPr>
            </a:br>
            <a:r>
              <a:rPr lang="en-GB" sz="1050" b="0" i="0" u="none" strike="noStrike" cap="none">
                <a:solidFill>
                  <a:srgbClr val="FFFFFF"/>
                </a:solidFill>
                <a:latin typeface="Montserrat"/>
                <a:ea typeface="Montserrat"/>
                <a:cs typeface="Montserrat"/>
                <a:sym typeface="Montserrat"/>
              </a:rPr>
              <a:t>President of MAR.TE. S.c.ar.l.</a:t>
            </a:r>
            <a:endParaRPr/>
          </a:p>
          <a:p>
            <a:pPr marL="0" marR="0" lvl="0" indent="0" algn="l" rtl="0">
              <a:lnSpc>
                <a:spcPct val="100000"/>
              </a:lnSpc>
              <a:spcBef>
                <a:spcPts val="100"/>
              </a:spcBef>
              <a:spcAft>
                <a:spcPts val="0"/>
              </a:spcAft>
              <a:buClr>
                <a:srgbClr val="000000"/>
              </a:buClr>
              <a:buSzPts val="1050"/>
              <a:buFont typeface="Arial"/>
              <a:buNone/>
            </a:pPr>
            <a:r>
              <a:rPr lang="en-GB" sz="1050" b="1" i="0" u="none" strike="noStrike" cap="none">
                <a:solidFill>
                  <a:srgbClr val="FFFFFF"/>
                </a:solidFill>
                <a:latin typeface="Montserrat"/>
                <a:ea typeface="Montserrat"/>
                <a:cs typeface="Montserrat"/>
                <a:sym typeface="Montserrat"/>
              </a:rPr>
              <a:t>E-mail: </a:t>
            </a:r>
            <a:r>
              <a:rPr lang="en-GB" sz="1050" b="0" i="0" u="none" strike="noStrike" cap="none">
                <a:solidFill>
                  <a:srgbClr val="FFFFFF"/>
                </a:solidFill>
                <a:latin typeface="Montserrat"/>
                <a:ea typeface="Montserrat"/>
                <a:cs typeface="Montserrat"/>
                <a:sym typeface="Montserrat"/>
              </a:rPr>
              <a:t>marco.ferretti@uniparthenope.it      </a:t>
            </a:r>
            <a:endParaRPr/>
          </a:p>
          <a:p>
            <a:pPr marL="0" marR="0" lvl="0" indent="0" algn="l" rtl="0">
              <a:lnSpc>
                <a:spcPct val="100000"/>
              </a:lnSpc>
              <a:spcBef>
                <a:spcPts val="0"/>
              </a:spcBef>
              <a:spcAft>
                <a:spcPts val="0"/>
              </a:spcAft>
              <a:buClr>
                <a:srgbClr val="000000"/>
              </a:buClr>
              <a:buSzPts val="1050"/>
              <a:buFont typeface="Arial"/>
              <a:buNone/>
            </a:pPr>
            <a:r>
              <a:rPr lang="en-GB" sz="1050" b="1" i="0" u="none" strike="noStrike" cap="none">
                <a:solidFill>
                  <a:srgbClr val="FFFFFF"/>
                </a:solidFill>
                <a:latin typeface="Montserrat"/>
                <a:ea typeface="Montserrat"/>
                <a:cs typeface="Montserrat"/>
                <a:sym typeface="Montserrat"/>
              </a:rPr>
              <a:t>Phone: </a:t>
            </a:r>
            <a:r>
              <a:rPr lang="en-GB" sz="1050" b="0" i="0" u="none" strike="noStrike" cap="none">
                <a:solidFill>
                  <a:srgbClr val="FFFFFF"/>
                </a:solidFill>
                <a:latin typeface="Montserrat"/>
                <a:ea typeface="Montserrat"/>
                <a:cs typeface="Montserrat"/>
                <a:sym typeface="Montserrat"/>
              </a:rPr>
              <a:t>+39 335 5889237</a:t>
            </a:r>
            <a:endParaRPr/>
          </a:p>
        </p:txBody>
      </p:sp>
      <p:pic>
        <p:nvPicPr>
          <p:cNvPr id="580" name="Google Shape;580;p21"/>
          <p:cNvPicPr preferRelativeResize="0"/>
          <p:nvPr/>
        </p:nvPicPr>
        <p:blipFill rotWithShape="1">
          <a:blip r:embed="rId4">
            <a:alphaModFix/>
          </a:blip>
          <a:srcRect/>
          <a:stretch/>
        </p:blipFill>
        <p:spPr>
          <a:xfrm>
            <a:off x="2558021" y="3061049"/>
            <a:ext cx="145690" cy="155404"/>
          </a:xfrm>
          <a:prstGeom prst="rect">
            <a:avLst/>
          </a:prstGeom>
          <a:noFill/>
          <a:ln>
            <a:noFill/>
          </a:ln>
        </p:spPr>
      </p:pic>
      <p:pic>
        <p:nvPicPr>
          <p:cNvPr id="581" name="Google Shape;581;p21"/>
          <p:cNvPicPr preferRelativeResize="0"/>
          <p:nvPr/>
        </p:nvPicPr>
        <p:blipFill rotWithShape="1">
          <a:blip r:embed="rId5">
            <a:alphaModFix/>
          </a:blip>
          <a:srcRect/>
          <a:stretch/>
        </p:blipFill>
        <p:spPr>
          <a:xfrm>
            <a:off x="4538604" y="3098407"/>
            <a:ext cx="145690" cy="155404"/>
          </a:xfrm>
          <a:prstGeom prst="rect">
            <a:avLst/>
          </a:prstGeom>
          <a:noFill/>
          <a:ln>
            <a:noFill/>
          </a:ln>
        </p:spPr>
      </p:pic>
      <p:pic>
        <p:nvPicPr>
          <p:cNvPr id="582" name="Google Shape;582;p21"/>
          <p:cNvPicPr preferRelativeResize="0"/>
          <p:nvPr/>
        </p:nvPicPr>
        <p:blipFill rotWithShape="1">
          <a:blip r:embed="rId6">
            <a:alphaModFix/>
          </a:blip>
          <a:srcRect/>
          <a:stretch/>
        </p:blipFill>
        <p:spPr>
          <a:xfrm>
            <a:off x="2508830" y="3312118"/>
            <a:ext cx="145690" cy="155404"/>
          </a:xfrm>
          <a:prstGeom prst="rect">
            <a:avLst/>
          </a:prstGeom>
          <a:noFill/>
          <a:ln>
            <a:noFill/>
          </a:ln>
        </p:spPr>
      </p:pic>
      <p:pic>
        <p:nvPicPr>
          <p:cNvPr id="583" name="Google Shape;583;p21"/>
          <p:cNvPicPr preferRelativeResize="0"/>
          <p:nvPr/>
        </p:nvPicPr>
        <p:blipFill rotWithShape="1">
          <a:blip r:embed="rId7">
            <a:alphaModFix/>
          </a:blip>
          <a:srcRect/>
          <a:stretch/>
        </p:blipFill>
        <p:spPr>
          <a:xfrm>
            <a:off x="3885550" y="3294022"/>
            <a:ext cx="156097" cy="166505"/>
          </a:xfrm>
          <a:prstGeom prst="rect">
            <a:avLst/>
          </a:prstGeom>
          <a:noFill/>
          <a:ln>
            <a:noFill/>
          </a:ln>
        </p:spPr>
      </p:pic>
      <p:pic>
        <p:nvPicPr>
          <p:cNvPr id="584" name="Google Shape;584;p21"/>
          <p:cNvPicPr preferRelativeResize="0"/>
          <p:nvPr/>
        </p:nvPicPr>
        <p:blipFill rotWithShape="1">
          <a:blip r:embed="rId8">
            <a:alphaModFix/>
          </a:blip>
          <a:srcRect/>
          <a:stretch/>
        </p:blipFill>
        <p:spPr>
          <a:xfrm>
            <a:off x="3437239" y="477076"/>
            <a:ext cx="2290826" cy="677825"/>
          </a:xfrm>
          <a:prstGeom prst="rect">
            <a:avLst/>
          </a:prstGeom>
          <a:noFill/>
          <a:ln>
            <a:noFill/>
          </a:ln>
        </p:spPr>
      </p:pic>
      <p:pic>
        <p:nvPicPr>
          <p:cNvPr id="585" name="Google Shape;585;p21"/>
          <p:cNvPicPr preferRelativeResize="0"/>
          <p:nvPr/>
        </p:nvPicPr>
        <p:blipFill rotWithShape="1">
          <a:blip r:embed="rId9">
            <a:alphaModFix/>
          </a:blip>
          <a:srcRect/>
          <a:stretch/>
        </p:blipFill>
        <p:spPr>
          <a:xfrm>
            <a:off x="5272665" y="3323859"/>
            <a:ext cx="131950" cy="131950"/>
          </a:xfrm>
          <a:prstGeom prst="rect">
            <a:avLst/>
          </a:prstGeom>
          <a:noFill/>
          <a:ln>
            <a:noFill/>
          </a:ln>
        </p:spPr>
      </p:pic>
      <p:pic>
        <p:nvPicPr>
          <p:cNvPr id="586" name="Google Shape;586;p21" title="EN_Co-fundedbytheEU_RGB_Monochrome.png"/>
          <p:cNvPicPr preferRelativeResize="0"/>
          <p:nvPr/>
        </p:nvPicPr>
        <p:blipFill rotWithShape="1">
          <a:blip r:embed="rId10">
            <a:alphaModFix/>
          </a:blip>
          <a:srcRect t="1400" b="1409"/>
          <a:stretch/>
        </p:blipFill>
        <p:spPr>
          <a:xfrm>
            <a:off x="3687526" y="3802787"/>
            <a:ext cx="1696077" cy="367850"/>
          </a:xfrm>
          <a:prstGeom prst="rect">
            <a:avLst/>
          </a:prstGeom>
          <a:noFill/>
          <a:ln>
            <a:noFill/>
          </a:ln>
        </p:spPr>
      </p:pic>
      <p:pic>
        <p:nvPicPr>
          <p:cNvPr id="587" name="Google Shape;587;p21"/>
          <p:cNvPicPr preferRelativeResize="0"/>
          <p:nvPr/>
        </p:nvPicPr>
        <p:blipFill rotWithShape="1">
          <a:blip r:embed="rId11">
            <a:alphaModFix/>
          </a:blip>
          <a:srcRect/>
          <a:stretch/>
        </p:blipFill>
        <p:spPr>
          <a:xfrm>
            <a:off x="281550" y="3690540"/>
            <a:ext cx="1432798" cy="592318"/>
          </a:xfrm>
          <a:prstGeom prst="rect">
            <a:avLst/>
          </a:prstGeom>
          <a:noFill/>
          <a:ln>
            <a:noFill/>
          </a:ln>
        </p:spPr>
      </p:pic>
      <p:pic>
        <p:nvPicPr>
          <p:cNvPr id="588" name="Google Shape;588;p21"/>
          <p:cNvPicPr preferRelativeResize="0"/>
          <p:nvPr/>
        </p:nvPicPr>
        <p:blipFill rotWithShape="1">
          <a:blip r:embed="rId12">
            <a:alphaModFix/>
          </a:blip>
          <a:srcRect t="4047"/>
          <a:stretch/>
        </p:blipFill>
        <p:spPr>
          <a:xfrm>
            <a:off x="7813403" y="3689702"/>
            <a:ext cx="1009147" cy="594000"/>
          </a:xfrm>
          <a:prstGeom prst="rect">
            <a:avLst/>
          </a:prstGeom>
          <a:noFill/>
          <a:ln>
            <a:noFill/>
          </a:ln>
        </p:spPr>
      </p:pic>
    </p:spTree>
  </p:cSld>
  <p:clrMapOvr>
    <a:masterClrMapping/>
  </p:clrMapOvr>
</p:sld>
</file>

<file path=ppt/theme/theme1.xml><?xml version="1.0" encoding="utf-8"?>
<a:theme xmlns:a="http://schemas.openxmlformats.org/drawingml/2006/main" name="Beach Day">
  <a:themeElements>
    <a:clrScheme name="Beach Day">
      <a:dk1>
        <a:srgbClr val="006778"/>
      </a:dk1>
      <a:lt1>
        <a:srgbClr val="FFFFFF"/>
      </a:lt1>
      <a:dk2>
        <a:srgbClr val="666666"/>
      </a:dk2>
      <a:lt2>
        <a:srgbClr val="EEEEEE"/>
      </a:lt2>
      <a:accent1>
        <a:srgbClr val="212121"/>
      </a:accent1>
      <a:accent2>
        <a:srgbClr val="455A64"/>
      </a:accent2>
      <a:accent3>
        <a:srgbClr val="78909C"/>
      </a:accent3>
      <a:accent4>
        <a:srgbClr val="006778"/>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Beach Day">
  <a:themeElements>
    <a:clrScheme name="Beach Day">
      <a:dk1>
        <a:srgbClr val="006778"/>
      </a:dk1>
      <a:lt1>
        <a:srgbClr val="FFFFFF"/>
      </a:lt1>
      <a:dk2>
        <a:srgbClr val="666666"/>
      </a:dk2>
      <a:lt2>
        <a:srgbClr val="EEEEEE"/>
      </a:lt2>
      <a:accent1>
        <a:srgbClr val="212121"/>
      </a:accent1>
      <a:accent2>
        <a:srgbClr val="455A64"/>
      </a:accent2>
      <a:accent3>
        <a:srgbClr val="78909C"/>
      </a:accent3>
      <a:accent4>
        <a:srgbClr val="006778"/>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3673</Words>
  <Application>Microsoft Office PowerPoint</Application>
  <PresentationFormat>Presentazione su schermo (16:9)</PresentationFormat>
  <Paragraphs>342</Paragraphs>
  <Slides>21</Slides>
  <Notes>21</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21</vt:i4>
      </vt:variant>
    </vt:vector>
  </HeadingPairs>
  <TitlesOfParts>
    <vt:vector size="31" baseType="lpstr">
      <vt:lpstr>Noto Sans Symbols</vt:lpstr>
      <vt:lpstr>Fraunces SemiBold</vt:lpstr>
      <vt:lpstr>Arial</vt:lpstr>
      <vt:lpstr>Poppins Light</vt:lpstr>
      <vt:lpstr>Poppins</vt:lpstr>
      <vt:lpstr>Fraunces</vt:lpstr>
      <vt:lpstr>Montserrat</vt:lpstr>
      <vt:lpstr>Source Code Pro</vt:lpstr>
      <vt:lpstr>Beach Day</vt:lpstr>
      <vt:lpstr>1_Beach Day</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Luca Porcaro</cp:lastModifiedBy>
  <cp:revision>6</cp:revision>
  <dcterms:modified xsi:type="dcterms:W3CDTF">2026-10-27T08:02:14Z</dcterms:modified>
</cp:coreProperties>
</file>