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embeddedFontLst>
    <p:embeddedFont>
      <p:font typeface="Fraunces" panose="020B0604020202020204" charset="0"/>
      <p:regular r:id="rId25"/>
      <p:bold r:id="rId26"/>
      <p:italic r:id="rId27"/>
      <p:boldItalic r:id="rId28"/>
    </p:embeddedFont>
    <p:embeddedFont>
      <p:font typeface="Fraunces SemiBold" panose="020B0604020202020204" charset="0"/>
      <p:regular r:id="rId29"/>
      <p:bold r:id="rId30"/>
      <p:italic r:id="rId31"/>
      <p:boldItalic r:id="rId32"/>
    </p:embeddedFont>
    <p:embeddedFont>
      <p:font typeface="Montserrat" panose="00000500000000000000" pitchFamily="2" charset="0"/>
      <p:regular r:id="rId33"/>
      <p:bold r:id="rId34"/>
      <p:italic r:id="rId35"/>
      <p:boldItalic r:id="rId36"/>
    </p:embeddedFont>
    <p:embeddedFont>
      <p:font typeface="Poppins" panose="00000500000000000000" pitchFamily="2" charset="0"/>
      <p:regular r:id="rId37"/>
    </p:embeddedFont>
    <p:embeddedFont>
      <p:font typeface="Poppins Light" panose="00000400000000000000" pitchFamily="2" charset="0"/>
      <p:regular r:id="rId38"/>
    </p:embeddedFont>
    <p:embeddedFont>
      <p:font typeface="Source Code Pro" panose="020B0509030403020204" pitchFamily="49" charset="0"/>
      <p:regular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91">
          <p15:clr>
            <a:srgbClr val="747775"/>
          </p15:clr>
        </p15:guide>
        <p15:guide id="2" orient="horz" pos="1488">
          <p15:clr>
            <a:srgbClr val="747775"/>
          </p15:clr>
        </p15:guide>
        <p15:guide id="3" orient="horz" pos="1584">
          <p15:clr>
            <a:srgbClr val="747775"/>
          </p15:clr>
        </p15:guide>
        <p15:guide id="4" orient="horz" pos="1944">
          <p15:clr>
            <a:srgbClr val="747775"/>
          </p15:clr>
        </p15:guide>
        <p15:guide id="5" orient="horz" pos="2016">
          <p15:clr>
            <a:srgbClr val="747775"/>
          </p15:clr>
        </p15:guide>
        <p15:guide id="6" orient="horz" pos="2585">
          <p15:clr>
            <a:srgbClr val="747775"/>
          </p15:clr>
        </p15:guide>
        <p15:guide id="7" orient="horz" pos="2699">
          <p15:clr>
            <a:srgbClr val="747775"/>
          </p15:clr>
        </p15:guide>
        <p15:guide id="8" orient="horz" pos="3096">
          <p15:clr>
            <a:srgbClr val="747775"/>
          </p15:clr>
        </p15:guide>
        <p15:guide id="9" pos="1376">
          <p15:clr>
            <a:srgbClr val="747775"/>
          </p15:clr>
        </p15:guide>
        <p15:guide id="10" pos="558">
          <p15:clr>
            <a:srgbClr val="747775"/>
          </p15:clr>
        </p15:guide>
        <p15:guide id="11" pos="2427">
          <p15:clr>
            <a:srgbClr val="747775"/>
          </p15:clr>
        </p15:guide>
        <p15:guide id="12" pos="3446">
          <p15:clr>
            <a:srgbClr val="747775"/>
          </p15:clr>
        </p15:guide>
        <p15:guide id="13" pos="5520">
          <p15:clr>
            <a:srgbClr val="747775"/>
          </p15:clr>
        </p15:guide>
        <p15:guide id="14" pos="4511">
          <p15:clr>
            <a:srgbClr val="747775"/>
          </p15:clr>
        </p15:guide>
        <p15:guide id="15" orient="horz" pos="3175">
          <p15:clr>
            <a:srgbClr val="747775"/>
          </p15:clr>
        </p15:guide>
        <p15:guide id="16" orient="horz" pos="648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2" roundtripDataSignature="AMtx7miV1nGU+GkCtD+LBpkg3ugXzrXk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AF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3161" autoAdjust="0"/>
  </p:normalViewPr>
  <p:slideViewPr>
    <p:cSldViewPr snapToGrid="0">
      <p:cViewPr varScale="1">
        <p:scale>
          <a:sx n="106" d="100"/>
          <a:sy n="106" d="100"/>
        </p:scale>
        <p:origin x="706" y="72"/>
      </p:cViewPr>
      <p:guideLst>
        <p:guide orient="horz" pos="891"/>
        <p:guide orient="horz" pos="1488"/>
        <p:guide orient="horz" pos="1584"/>
        <p:guide orient="horz" pos="1944"/>
        <p:guide orient="horz" pos="2016"/>
        <p:guide orient="horz" pos="2585"/>
        <p:guide orient="horz" pos="2699"/>
        <p:guide orient="horz" pos="3096"/>
        <p:guide pos="1376"/>
        <p:guide pos="558"/>
        <p:guide pos="2427"/>
        <p:guide pos="3446"/>
        <p:guide pos="5520"/>
        <p:guide pos="4511"/>
        <p:guide orient="horz" pos="3175"/>
        <p:guide orient="horz" pos="6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6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900" b="1">
                <a:solidFill>
                  <a:srgbClr val="1F2D45"/>
                </a:solidFill>
                <a:latin typeface="Montserrat"/>
              </a:rPr>
              <a:t>Consumo orario di carburante per prova (kg/h)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Consumo orario di carburante (kg/h)</c:v>
                </c:pt>
              </c:strCache>
            </c:strRef>
          </c:tx>
          <c:spPr>
            <a:solidFill>
              <a:srgbClr val="A9C4EE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2FAE60"/>
              </a:solidFill>
            </c:spPr>
            <c:extLst>
              <c:ext xmlns:c16="http://schemas.microsoft.com/office/drawing/2014/chart" uri="{C3380CC4-5D6E-409C-BE32-E72D297353CC}">
                <c16:uniqueId val="{00000001-06C0-48A8-9636-587702545C35}"/>
              </c:ext>
            </c:extLst>
          </c:dPt>
          <c:dPt>
            <c:idx val="20"/>
            <c:invertIfNegative val="1"/>
            <c:bubble3D val="0"/>
            <c:spPr>
              <a:solidFill>
                <a:srgbClr val="3B77D6"/>
              </a:solidFill>
            </c:spPr>
            <c:extLst>
              <c:ext xmlns:c16="http://schemas.microsoft.com/office/drawing/2014/chart" uri="{C3380CC4-5D6E-409C-BE32-E72D297353CC}">
                <c16:uniqueId val="{00000003-06C0-48A8-9636-587702545C3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800" b="1">
                        <a:solidFill>
                          <a:srgbClr val="2FAE60"/>
                        </a:solidFill>
                        <a:latin typeface="Montserrat"/>
                      </a:rPr>
                      <a:t>62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6C0-48A8-9636-587702545C35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r>
                      <a:rPr lang="en-US" sz="800" b="1">
                        <a:solidFill>
                          <a:srgbClr val="3B77D6"/>
                        </a:solidFill>
                        <a:latin typeface="Montserrat"/>
                      </a:rPr>
                      <a:t>221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6C0-48A8-9636-587702545C3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Sheet1!$A$2:$A$22</c:f>
              <c:strCache>
                <c:ptCount val="21"/>
                <c:pt idx="0">
                  <c:v>P8</c:v>
                </c:pt>
                <c:pt idx="1">
                  <c:v>P20</c:v>
                </c:pt>
                <c:pt idx="2">
                  <c:v>P11</c:v>
                </c:pt>
                <c:pt idx="3">
                  <c:v>P13</c:v>
                </c:pt>
                <c:pt idx="4">
                  <c:v>P10</c:v>
                </c:pt>
                <c:pt idx="5">
                  <c:v>P15</c:v>
                </c:pt>
                <c:pt idx="6">
                  <c:v>P6</c:v>
                </c:pt>
                <c:pt idx="7">
                  <c:v>P21</c:v>
                </c:pt>
                <c:pt idx="8">
                  <c:v>P1</c:v>
                </c:pt>
                <c:pt idx="9">
                  <c:v>P9</c:v>
                </c:pt>
                <c:pt idx="10">
                  <c:v>P17</c:v>
                </c:pt>
                <c:pt idx="11">
                  <c:v>P12</c:v>
                </c:pt>
                <c:pt idx="12">
                  <c:v>P2</c:v>
                </c:pt>
                <c:pt idx="13">
                  <c:v>P19</c:v>
                </c:pt>
                <c:pt idx="14">
                  <c:v>P18</c:v>
                </c:pt>
                <c:pt idx="15">
                  <c:v>P16</c:v>
                </c:pt>
                <c:pt idx="16">
                  <c:v>P14</c:v>
                </c:pt>
                <c:pt idx="17">
                  <c:v>P7</c:v>
                </c:pt>
                <c:pt idx="18">
                  <c:v>P3</c:v>
                </c:pt>
                <c:pt idx="19">
                  <c:v>P5</c:v>
                </c:pt>
                <c:pt idx="20">
                  <c:v>P4</c:v>
                </c:pt>
              </c:strCache>
            </c: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61.53</c:v>
                </c:pt>
                <c:pt idx="1">
                  <c:v>65.94</c:v>
                </c:pt>
                <c:pt idx="2">
                  <c:v>72.3</c:v>
                </c:pt>
                <c:pt idx="3">
                  <c:v>76.59</c:v>
                </c:pt>
                <c:pt idx="4">
                  <c:v>77.67</c:v>
                </c:pt>
                <c:pt idx="5">
                  <c:v>94.39</c:v>
                </c:pt>
                <c:pt idx="6">
                  <c:v>100.45</c:v>
                </c:pt>
                <c:pt idx="7">
                  <c:v>115.84</c:v>
                </c:pt>
                <c:pt idx="8">
                  <c:v>124.48</c:v>
                </c:pt>
                <c:pt idx="9">
                  <c:v>127.39</c:v>
                </c:pt>
                <c:pt idx="10">
                  <c:v>132.38</c:v>
                </c:pt>
                <c:pt idx="11">
                  <c:v>133.57</c:v>
                </c:pt>
                <c:pt idx="12">
                  <c:v>134.06</c:v>
                </c:pt>
                <c:pt idx="13">
                  <c:v>138.55000000000001</c:v>
                </c:pt>
                <c:pt idx="14">
                  <c:v>157.65</c:v>
                </c:pt>
                <c:pt idx="15">
                  <c:v>173.48</c:v>
                </c:pt>
                <c:pt idx="16">
                  <c:v>176.41</c:v>
                </c:pt>
                <c:pt idx="17">
                  <c:v>179.8</c:v>
                </c:pt>
                <c:pt idx="18">
                  <c:v>180.45</c:v>
                </c:pt>
                <c:pt idx="19">
                  <c:v>204.18</c:v>
                </c:pt>
                <c:pt idx="20">
                  <c:v>221.26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06C0-48A8-9636-587702545C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one"/>
        <c:spPr>
          <a:ln>
            <a:solidFill>
              <a:srgbClr val="C7D9F5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50"/>
          <c:min val="0"/>
        </c:scaling>
        <c:delete val="0"/>
        <c:axPos val="l"/>
        <c:majorGridlines>
          <c:spPr>
            <a:ln w="6350">
              <a:solidFill>
                <a:srgbClr val="DDE6F3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/>
            </a:pPr>
            <a:endParaRPr lang="it-IT"/>
          </a:p>
        </c:txPr>
        <c:crossAx val="-2068027336"/>
        <c:crosses val="autoZero"/>
        <c:crossBetween val="between"/>
        <c:majorUnit val="50"/>
      </c:valAx>
    </c:plotArea>
    <c:plotVisOnly val="1"/>
    <c:dispBlanksAs val="gap"/>
    <c:showDLblsOverMax val="1"/>
  </c:chart>
  <c:txPr>
    <a:bodyPr/>
    <a:lstStyle/>
    <a:p>
      <a:pPr>
        <a:defRPr sz="800">
          <a:solidFill>
            <a:srgbClr val="555555"/>
          </a:solidFill>
          <a:latin typeface="Montserrat"/>
        </a:defRPr>
      </a:pPr>
      <a:endParaRPr lang="it-IT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Ecco la struttura della presentazione. </a:t>
            </a:r>
          </a:p>
          <a:p>
            <a:r>
              <a:rPr lang="it-IT"/>
              <a:t>Comincerò dal progetto, dalle sue sfide, dagli obiettivi e dai partner, e da come è organizzato il lavoro. </a:t>
            </a:r>
          </a:p>
          <a:p>
            <a:r>
              <a:rPr lang="it-IT"/>
              <a:t>Mostrerò poi come siamo passati dall’analisi dei fabbisogni e dalle buone pratiche al materiale didattico, e presenterò nuove evidenze sul fattore umano nel consumo di carburante, emerse dallo studio al simulatore svolto nel Work Package 5. </a:t>
            </a:r>
          </a:p>
          <a:p>
            <a:r>
              <a:rPr lang="it-IT"/>
              <a:t>Chiuderò con il quadro di valutazione e i principali risultati.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Esistono tre strade per ridurre i consumi energetici e le emissioni nei servizi portuali.</a:t>
            </a:r>
          </a:p>
          <a:p>
            <a:r>
              <a:rPr lang="it-IT"/>
              <a:t>Le nuove tecnologie dirompenti, come gli e-fuel, l’idrogeno e l’elettrificazione completa, sono essenziali, ma richiedono anni, nuove infrastrutture e grandi investimenti. </a:t>
            </a:r>
          </a:p>
          <a:p>
            <a:r>
              <a:rPr lang="it-IT"/>
              <a:t>I miglioramenti tecnici graduali, come retrofit, sistemi ibridi e biocarburanti drop-in come l’HVO, possono accompagnare la transizione. </a:t>
            </a:r>
          </a:p>
          <a:p>
            <a:r>
              <a:rPr lang="it-IT"/>
              <a:t>La terza strada è immediata: cambiare il comportamento umano. </a:t>
            </a:r>
          </a:p>
          <a:p>
            <a:r>
              <a:rPr lang="it-IT"/>
              <a:t>Con una migliore interazione uomo-macchina, la stessa nave può svolgere lo stesso compito consumando meno carburante, senza nuove tecnologie. </a:t>
            </a:r>
          </a:p>
          <a:p>
            <a:r>
              <a:rPr lang="it-IT"/>
              <a:t>È qui che si concentra GREENPORT: consumare meno energia migliorando il modo in cui le persone conducono le navi che già abbiamo.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I risultati del questionario rivolto al settore del rimorchio, dell’indagine tra i piloti e dell’indagine nel mondo accademico mostrano una forte consapevolezza generale della necessità di decarbonizzare e di migliorare gli standard ambientali nel settore marittimo. </a:t>
            </a:r>
          </a:p>
          <a:p>
            <a:r>
              <a:rPr lang="it-IT"/>
              <a:t>Tuttavia, questa consapevolezza non si traduce in modo costante in impegni e comportamenti quotidiani per ridurre l’impatto ambientale.</a:t>
            </a:r>
          </a:p>
          <a:p>
            <a:r>
              <a:rPr lang="it-IT"/>
              <a:t>Il cambiamento comportamentale è considerato uno strumento utile per rafforzare la sostenibilità, anche se motivare i discenti ad adottarlo è difficile, a causa di resistenze, mancanza di competenze e risorse insufficienti.</a:t>
            </a:r>
          </a:p>
          <a:p>
            <a:r>
              <a:rPr lang="it-IT"/>
              <a:t>In conclusione, pur in presenza di un forte impegno del settore e del mondo accademico per ridurre le emissioni e migliorare gli standard ambientali, occorre colmare lacune significative in termini di formazione, risorse e applicazione pratica per raggiungere davvero questi obiettivi, senza compromettere la missione complessiva di rimorchiatori e piloti, che è la sicurezza (safety e security) e la tutela dell’ambiente.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Nel WP3, coordinato da MAR.TE., i partner hanno individuato e validato 17 buone pratiche per servizi portuali sostenibili, supportate da 18 casi studio forniti da nove partner. </a:t>
            </a:r>
          </a:p>
          <a:p>
            <a:r>
              <a:rPr lang="it-IT"/>
              <a:t>Le pratiche riguardano tre aree: riduzione delle emissioni, efficienza operativa, coinvolgimento e sviluppo professionale. </a:t>
            </a:r>
          </a:p>
          <a:p>
            <a:r>
              <a:rPr lang="it-IT"/>
              <a:t>I casi studio ci hanno aiutato a capire quali ambiti operativi richiedono una formazione comportamentale e quali fattori incidono sulle emissioni, come meteo, marea, le caratteristiche specifiche dell’area portuale, la disponibilità di alimentazione elettrica da terra e i tempi di attesa. </a:t>
            </a:r>
          </a:p>
          <a:p>
            <a:r>
              <a:rPr lang="it-IT"/>
              <a:t>I fabbisogni formativi che ne sono emersi, raggruppati in tecnici, operativi e normativi, sono diventati la base di evidenze per i curricula sviluppati nel WP4.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6" name="Google Shape;31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Sulla base di questi risultati, nel WP4 abbiamo sviluppato il materiale didattico. </a:t>
            </a:r>
          </a:p>
          <a:p>
            <a:r>
              <a:rPr lang="it-IT"/>
              <a:t>Il processo ha seguito quattro passaggi: l’analisi dei fabbisogni del WP2, le buone pratiche e i casi studio del WP3, la progettazione di risultati di apprendimento, programmi e materiali e, infine, la sperimentazione e la valutazione nel WP5. </a:t>
            </a:r>
          </a:p>
          <a:p>
            <a:r>
              <a:rPr lang="it-IT"/>
              <a:t>Tutti i corsi si basano sul modello comportamentale COM-B e combinano casi studio reali, esercitazioni al simulatore e blended learning, in tre percorsi formativi: istruzione superiore, formazione professionale e formazione dei formatori.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GREENPORT eroga la propria formazione attraverso tre percorsi integrati. </a:t>
            </a:r>
          </a:p>
          <a:p>
            <a:r>
              <a:rPr lang="it-IT"/>
              <a:t>Il percorso di istruzione superiore è un corso universitario di 14 settimane da 4 ECTS, in formato blended, per futuri manager, piloti e comandanti di porto, che collega la sostenibilità alla navigazione, alle operazioni portuali e alla gestione. </a:t>
            </a:r>
          </a:p>
          <a:p>
            <a:r>
              <a:rPr lang="it-IT"/>
              <a:t>Il percorso professionale è un corso intensivo di due giorni per piloti e comandanti di rimorchiatori in servizio: il primo giorno è dedicato a normativa, carburanti alternativi e strategie di risparmio energetico, il secondo al simulatore, con scenari di eco-navigazione seguiti da un debriefing. </a:t>
            </a:r>
          </a:p>
          <a:p>
            <a:r>
              <a:rPr lang="it-IT"/>
              <a:t>Il percorso di formazione dei formatori è un programma online che prepara i docenti a erogare entrambi i corsi e li certifica al termine. </a:t>
            </a:r>
          </a:p>
          <a:p>
            <a:r>
              <a:rPr lang="it-IT"/>
              <a:t>Tutti e tre condividono lo stesso approccio comportamentale, basato sul modello COM-B.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1" name="Google Shape;37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1" name="Google Shape;38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Per verificare quanto conti davvero il fattore umano, l’Antwerp Maritime Academy ha condotto un esperimento controllato al simulatore di plancia nell’ambito del Work Package 5 di GREENPORT. </a:t>
            </a:r>
          </a:p>
          <a:p>
            <a:r>
              <a:rPr lang="it-IT"/>
              <a:t>21 partecipanti (comandanti di rimorchiatori, piloti, dock pilot e altri professionisti marittimi) hanno svolto esattamente lo stesso compito con lo stesso rimorchiatore portuale bielica, la stessa posizione di partenza e lo stesso meteo: un avvicinamento e un ormeggio con il lato sinistro nel porto di Bodø, della durata di circa venti minuti. </a:t>
            </a:r>
          </a:p>
          <a:p>
            <a:r>
              <a:rPr lang="it-IT"/>
              <a:t>Non è stato chiesto loro di risparmiare carburante: hanno semplicemente navigato come fanno di solito, mentre il simulatore registrava ogni secondo comandi, giri, potenza del motore, consumo orario e moto della nave. </a:t>
            </a:r>
          </a:p>
          <a:p>
            <a:r>
              <a:rPr lang="it-IT"/>
              <a:t>Il risultato è stato sorprendente: la prova più energivora ha consumato carburante a un ritmo 3,6 volte superiore a quello della prova migliore, 221 contro 62 chilogrammi all’ora, uno scarto di circa il 260 per cento. </a:t>
            </a:r>
          </a:p>
          <a:p>
            <a:r>
              <a:rPr lang="it-IT"/>
              <a:t>Stessa nave, stesso compito, stesse condizioni: la differenza dipende da come è stata condotta la nave.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Per capire da dove nasca questa differenza, gli stessi dati sono stati analizzati su tre livelli. </a:t>
            </a:r>
          </a:p>
          <a:p>
            <a:r>
              <a:rPr lang="it-IT"/>
              <a:t>Il livello 1 è un semplice benchmark: ogni prova viene confrontata con la migliore prova osservata, con scarti che vanno da zero al 260 per cento. </a:t>
            </a:r>
          </a:p>
          <a:p>
            <a:r>
              <a:rPr lang="it-IT"/>
              <a:t>Il livello 2 guarda all’interno di ogni prova: il consumo orario, secondo per secondo, viene trasformato in una distribuzione e una soglia personale isola i momenti di consumo elevato. Un partecipante ha trascorso sopra la propria soglia solo il 5 per cento della manovra, un altro il 43 per cento, e questi momenti possono essere mostrati sulla rotta durante il debriefing. </a:t>
            </a:r>
          </a:p>
          <a:p>
            <a:r>
              <a:rPr lang="it-IT"/>
              <a:t>Il livello 3 confronta i giri motore ordinati con quelli effettivi: gli schemi meno efficienti mostrano cambi frequenti, inversioni avanti–indietro e nuovi ordini impartiti prima che il motore abbia risposto. </a:t>
            </a:r>
          </a:p>
          <a:p>
            <a:r>
              <a:rPr lang="it-IT"/>
              <a:t>È importante sottolineare che non è emerso un legame chiaro con il profilo professionale: le differenze sono tra individui, non tra professioni.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 dirty="0"/>
              <a:t>Perché è importante? Tradotta in uno scenario illustrativo, la differenza tra la prova peggiore e la migliore vale circa 5.540 euro per giorno operativo, ovvero circa 582.000 euro e 1.290 tonnellate di CO2 in 105 giorni operativi. </a:t>
            </a:r>
          </a:p>
          <a:p>
            <a:r>
              <a:rPr lang="it-IT" dirty="0"/>
              <a:t>Sono valori di scenario, non previsioni, ma danno l’ordine di grandezza. </a:t>
            </a:r>
          </a:p>
          <a:p>
            <a:r>
              <a:rPr lang="it-IT" dirty="0"/>
              <a:t>La buona notizia è che questa leva non richiede nuovi carburanti né investimenti in capitale: debriefing personalizzati, formazione al simulatore sulla tempistica dei comandi e strumenti di feedback o di supporto alle decisioni possono essere applicati già oggi alla flotta esistente. </a:t>
            </a:r>
          </a:p>
          <a:p>
            <a:r>
              <a:rPr lang="it-IT" dirty="0"/>
              <a:t>È esattamente l’approccio alla base dei percorsi formativi di GREENPORT.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2" name="Google Shape;46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Il primo test ci ha mostrato quanto pesa il fattore umano: con la stessa nave e lo stesso compito, i consumi cambiano molto da un operatore all’altro. </a:t>
            </a:r>
          </a:p>
          <a:p>
            <a:r>
              <a:rPr lang="it-IT"/>
              <a:t>Con il secondo test, svolto nell’ambito del corso pilota VET, abbiamo verificato se la formazione può ridurre questo divario. </a:t>
            </a:r>
          </a:p>
          <a:p>
            <a:r>
              <a:rPr lang="it-IT"/>
              <a:t>I partecipanti hanno eseguito prima l’ingresso in porto e l’ormeggio con il proprio stile abituale, senza applicare i principi dell’eco-navigazione. </a:t>
            </a:r>
          </a:p>
          <a:p>
            <a:r>
              <a:rPr lang="it-IT"/>
              <a:t>Dopo la formazione hanno ripetuto la stessa manovra, con un’attenta pianificazione della rotta e un uso ottimale dell’energia. </a:t>
            </a:r>
          </a:p>
          <a:p>
            <a:r>
              <a:rPr lang="it-IT"/>
              <a:t>Nave, simulatore, condizioni meteo e compito operativo sono rimasti gli stessi e non è stata introdotta alcuna nuova tecnologia: è cambiato solo il modo di condurre la manovra, cioè pianificazione, comunicazione e anticipazione. </a:t>
            </a:r>
          </a:p>
          <a:p>
            <a:r>
              <a:rPr lang="it-IT"/>
              <a:t>Abbiamo confrontato consumo di carburante, emissioni di CO2, NOx e SO2 e profilo di potenza. I risultati sono nella prossima slide.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2" name="Google Shape;49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Nella prima fase i partecipanti hanno eseguito l’ingresso in porto e l’ormeggio senza applicare i principi dell’eco-navigazione. </a:t>
            </a:r>
          </a:p>
          <a:p>
            <a:r>
              <a:rPr lang="it-IT"/>
              <a:t>Poi hanno ripetuto la stessa manovra con un’attenta pianificazione della rotta e un uso ottimale dell’energia. </a:t>
            </a:r>
          </a:p>
          <a:p>
            <a:r>
              <a:rPr lang="it-IT"/>
              <a:t>L’aspetto particolarmente interessante è che tra i due scenari non abbiamo introdotto alcuna nuova tecnologia. Nave, simulatore, condizioni meteo e compito operativo sono rimasti sostanzialmente gli stessi. </a:t>
            </a:r>
          </a:p>
          <a:p>
            <a:r>
              <a:rPr lang="it-IT"/>
              <a:t>La differenza principale è stata la pianificazione, la comunicazione, l’anticipazione e l’applicazione dei principi dell’eco-navigazione. </a:t>
            </a:r>
          </a:p>
          <a:p>
            <a:r>
              <a:rPr lang="it-IT"/>
              <a:t>Questo dimostra che i miglioramenti in termini di sostenibilità si possono spesso ottenere attraverso la pratica operativa, non solo con investimenti in capitale.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6" name="Google Shape;50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6" name="Google Shape;51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Abbiamo valutato il progetto rispetto a quattro criteri. </a:t>
            </a:r>
          </a:p>
          <a:p>
            <a:r>
              <a:rPr lang="it-IT"/>
              <a:t>Pertinenza: la formazione è stata progettata sulla base di 172 risposte alle indagini rivolte al settore del rimorchio, ai piloti e al mondo accademico, e di 17 buone pratiche validate.</a:t>
            </a:r>
          </a:p>
          <a:p>
            <a:r>
              <a:rPr lang="it-IT"/>
              <a:t>Efficacia: nel corso pilota VET i partecipanti hanno ripetuto la stessa manovra dopo la formazione sull’eco-navigazione e hanno consumato l’8,2 per cento di carburante in meno, con la stessa riduzione di CO2. </a:t>
            </a:r>
          </a:p>
          <a:p>
            <a:r>
              <a:rPr lang="it-IT"/>
              <a:t>Efficienza: i corsi adottano formati brevi, un corso VET di due giorni e un programma online di formazione dei formatori, su navi e simulatori esistenti, senza nuove tecnologie. </a:t>
            </a:r>
          </a:p>
          <a:p>
            <a:r>
              <a:rPr lang="it-IT"/>
              <a:t>Sostenibilità: i formatori certificati e la piattaforma e-learning consentono ai partner di continuare a erogare i corsi anche dopo la fine del progetto.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6" name="Google Shape;54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/>
              <a:t>Per riassumere: 17 buone pratiche validate e documentate da 18 casi studio, tre percorsi formativi integrati, un divario di 3,6 volte nel consumo orario di carburante tra operatori alla guida della stessa nave e una riduzione dell’8,2 per cento di carburante e CO2 dopo la formazione sull’eco-navigazione nel corso pilota VET. </a:t>
            </a:r>
          </a:p>
          <a:p>
            <a:r>
              <a:rPr lang="it-IT"/>
              <a:t>Il messaggio finale è semplice: il cambiamento comportamentale è una leva di decarbonizzazione che i porti possono usare già oggi, con le stesse navi e gli stessi compiti, consumando meno carburante.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2" name="Google Shape;57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3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oppins Light"/>
              <a:buNone/>
              <a:defRPr sz="210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2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3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" name="Google Shape;35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33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4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"/>
              <a:buNone/>
              <a:defRPr sz="2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endParaRPr/>
          </a:p>
        </p:txBody>
      </p:sp>
      <p:sp>
        <p:nvSpPr>
          <p:cNvPr id="42" name="Google Shape;42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5"/>
          <p:cNvSpPr txBox="1">
            <a:spLocks noGrp="1"/>
          </p:cNvSpPr>
          <p:nvPr>
            <p:ph type="title" hasCustomPrompt="1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7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7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37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37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8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8"/>
          <p:cNvSpPr txBox="1">
            <a:spLocks noGrp="1"/>
          </p:cNvSpPr>
          <p:nvPr>
            <p:ph type="subTitle" idx="1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oppins Light"/>
              <a:buNone/>
              <a:defRPr sz="210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9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0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0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2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8" name="Google Shape;78;p4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2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3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5" name="Google Shape;85;p4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6" name="Google Shape;86;p43"/>
          <p:cNvSpPr txBox="1">
            <a:spLocks noGrp="1"/>
          </p:cNvSpPr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87" name="Google Shape;87;p43"/>
          <p:cNvSpPr txBox="1">
            <a:spLocks noGrp="1"/>
          </p:cNvSpPr>
          <p:nvPr>
            <p:ph type="subTitle" idx="1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8" name="Google Shape;88;p4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89" name="Google Shape;89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4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Poppins"/>
              <a:buNone/>
              <a:defRPr sz="2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5"/>
          <p:cNvSpPr txBox="1">
            <a:spLocks noGrp="1"/>
          </p:cNvSpPr>
          <p:nvPr>
            <p:ph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sp>
        <p:nvSpPr>
          <p:cNvPr id="95" name="Google Shape;95;p45"/>
          <p:cNvSpPr txBox="1">
            <a:spLocks noGrp="1"/>
          </p:cNvSpPr>
          <p:nvPr>
            <p:ph type="body" idx="1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96" name="Google Shape;96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rgbClr val="3B77D6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oppins"/>
              <a:buNone/>
              <a:defRPr sz="2200" b="0" i="0" u="none" strike="noStrike" cap="non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●"/>
              <a:defRPr sz="18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Light"/>
              <a:buChar char="○"/>
              <a:defRPr sz="14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■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●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○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■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●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○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■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77D6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6"/>
          <p:cNvSpPr txBox="1">
            <a:spLocks noGrp="1"/>
          </p:cNvSpPr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Poppins"/>
              <a:buNone/>
              <a:defRPr sz="2200" b="0" i="0" u="none" strike="noStrike" cap="none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body" idx="1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oppins Light"/>
              <a:buChar char="●"/>
              <a:defRPr sz="18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Light"/>
              <a:buChar char="○"/>
              <a:defRPr sz="1400" b="0" i="0" u="none" strike="noStrike" cap="none">
                <a:solidFill>
                  <a:schemeClr val="dk2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■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●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○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■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●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○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 ExtraLight"/>
              <a:buChar char="■"/>
              <a:defRPr sz="1400" b="0" i="0" u="none" strike="noStrike" cap="none">
                <a:solidFill>
                  <a:schemeClr val="dk2"/>
                </a:solidFill>
                <a:latin typeface="Poppins ExtraLight"/>
                <a:ea typeface="Poppins ExtraLight"/>
                <a:cs typeface="Poppins ExtraLight"/>
                <a:sym typeface="Poppins ExtraLight"/>
              </a:defRPr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1.xm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7.jp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jpg"/><Relationship Id="rId7" Type="http://schemas.openxmlformats.org/officeDocument/2006/relationships/image" Target="../media/image19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5.jpg"/><Relationship Id="rId5" Type="http://schemas.openxmlformats.org/officeDocument/2006/relationships/image" Target="../media/image17.png"/><Relationship Id="rId10" Type="http://schemas.openxmlformats.org/officeDocument/2006/relationships/image" Target="../media/image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subTitle" idx="1"/>
          </p:nvPr>
        </p:nvSpPr>
        <p:spPr>
          <a:xfrm>
            <a:off x="235598" y="3478902"/>
            <a:ext cx="8745900" cy="1279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rPr lang="it-IT" b="1" dirty="0">
                <a:latin typeface="Fraunces"/>
                <a:ea typeface="Fraunces"/>
                <a:cs typeface="Fraunces"/>
                <a:sym typeface="Fraunces"/>
              </a:rPr>
              <a:t>Behavioural </a:t>
            </a:r>
            <a:r>
              <a:rPr lang="it-IT" b="1" dirty="0" err="1">
                <a:latin typeface="Fraunces"/>
                <a:ea typeface="Fraunces"/>
                <a:cs typeface="Fraunces"/>
                <a:sym typeface="Fraunces"/>
              </a:rPr>
              <a:t>Changes</a:t>
            </a:r>
            <a:r>
              <a:rPr lang="it-IT" b="1" dirty="0">
                <a:latin typeface="Fraunces"/>
                <a:ea typeface="Fraunces"/>
                <a:cs typeface="Fraunces"/>
                <a:sym typeface="Fraunces"/>
              </a:rPr>
              <a:t> for Greener Ports: 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r>
              <a:rPr lang="it-IT" b="1" dirty="0">
                <a:latin typeface="Fraunces"/>
                <a:ea typeface="Fraunces"/>
                <a:cs typeface="Fraunces"/>
                <a:sym typeface="Fraunces"/>
              </a:rPr>
              <a:t>i principali risultati del progetto europeo GREENPORT </a:t>
            </a:r>
            <a:r>
              <a:rPr lang="it-IT" b="1" dirty="0" err="1">
                <a:latin typeface="Fraunces"/>
                <a:ea typeface="Fraunces"/>
                <a:cs typeface="Fraunces"/>
                <a:sym typeface="Fraunces"/>
              </a:rPr>
              <a:t>Alliances</a:t>
            </a:r>
            <a:endParaRPr lang="it-IT" b="1" dirty="0">
              <a:latin typeface="Fraunces"/>
              <a:ea typeface="Fraunces"/>
              <a:cs typeface="Fraunces"/>
              <a:sym typeface="Fraunces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70"/>
              <a:buNone/>
            </a:pPr>
            <a:endParaRPr sz="1600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47474" y="1435600"/>
            <a:ext cx="4449052" cy="131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" title="EN_Co-fundedbytheEU_RGB_Monochrome.png"/>
          <p:cNvPicPr preferRelativeResize="0"/>
          <p:nvPr/>
        </p:nvPicPr>
        <p:blipFill rotWithShape="1">
          <a:blip r:embed="rId5">
            <a:alphaModFix/>
          </a:blip>
          <a:srcRect t="1400" b="1409"/>
          <a:stretch/>
        </p:blipFill>
        <p:spPr>
          <a:xfrm>
            <a:off x="311700" y="305625"/>
            <a:ext cx="2385275" cy="51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47544" y="155827"/>
            <a:ext cx="1284756" cy="75722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/>
          <p:nvPr/>
        </p:nvSpPr>
        <p:spPr>
          <a:xfrm>
            <a:off x="2286000" y="4517115"/>
            <a:ext cx="457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it-IT" sz="1400" b="1" i="0" u="none" strike="noStrike" cap="small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NAPLES SHIPPING WEEK 2026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it-IT" sz="1400" b="0" i="1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Napoli, 29 ottobre 2026</a:t>
            </a:r>
            <a:endParaRPr sz="1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32800" y="238280"/>
            <a:ext cx="1432800" cy="592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"/>
          <p:cNvPicPr preferRelativeResize="0"/>
          <p:nvPr/>
        </p:nvPicPr>
        <p:blipFill rotWithShape="1">
          <a:blip r:embed="rId8">
            <a:alphaModFix/>
          </a:blip>
          <a:srcRect t="4047"/>
          <a:stretch/>
        </p:blipFill>
        <p:spPr>
          <a:xfrm>
            <a:off x="5762518" y="267287"/>
            <a:ext cx="1009147" cy="59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Agenda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1085375" y="1941600"/>
            <a:ext cx="6973250" cy="2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IL PROGETTO</a:t>
            </a:r>
            <a:r>
              <a:rPr lang="it-IT" sz="16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/>
          </a:p>
          <a:p>
            <a:pPr marL="360000" marR="0" lvl="7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Sfide, obiettivi e partner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DAI FABBISOGNI AL MATERIALE DIDATTICO</a:t>
            </a:r>
            <a:endParaRPr/>
          </a:p>
          <a:p>
            <a:pPr marL="360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WP2, WP3 e percorsi formativi del WP4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IL FATTORE UMANO</a:t>
            </a:r>
            <a:endParaRPr sz="1600" b="0" i="0" u="none" strike="noStrike" cap="none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0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WP5, studio al simulatore dell’Antwerp Maritime Academy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VALUTAZIONE DELL’IMPATTO E PRINCIPALI RISULTATI</a:t>
            </a:r>
            <a:endParaRPr/>
          </a:p>
        </p:txBody>
      </p:sp>
      <p:pic>
        <p:nvPicPr>
          <p:cNvPr id="114" name="Google Shape;114;p2" title="EN Co-funded by the EU_POS.jpg"/>
          <p:cNvPicPr preferRelativeResize="0"/>
          <p:nvPr/>
        </p:nvPicPr>
        <p:blipFill rotWithShape="1">
          <a:blip r:embed="rId3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537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30675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"/>
          <p:cNvPicPr preferRelativeResize="0"/>
          <p:nvPr/>
        </p:nvPicPr>
        <p:blipFill rotWithShape="1">
          <a:blip r:embed="rId6">
            <a:alphaModFix/>
          </a:blip>
          <a:srcRect t="4047"/>
          <a:stretch/>
        </p:blipFill>
        <p:spPr>
          <a:xfrm>
            <a:off x="5387937" y="332784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"/>
          <p:cNvSpPr txBox="1"/>
          <p:nvPr/>
        </p:nvSpPr>
        <p:spPr>
          <a:xfrm>
            <a:off x="785375" y="699200"/>
            <a:ext cx="473670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Sfide e obiettivi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"/>
          <p:cNvSpPr txBox="1"/>
          <p:nvPr/>
        </p:nvSpPr>
        <p:spPr>
          <a:xfrm>
            <a:off x="785375" y="1384400"/>
            <a:ext cx="3636625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1" i="1" u="none" strike="noStrike" cap="none">
                <a:solidFill>
                  <a:srgbClr val="3BB479"/>
                </a:solidFill>
                <a:latin typeface="Montserrat"/>
                <a:ea typeface="Montserrat"/>
                <a:cs typeface="Montserrat"/>
                <a:sym typeface="Montserrat"/>
              </a:rPr>
              <a:t>Sfide</a:t>
            </a:r>
            <a:endParaRPr/>
          </a:p>
        </p:txBody>
      </p:sp>
      <p:sp>
        <p:nvSpPr>
          <p:cNvPr id="124" name="Google Shape;124;p3"/>
          <p:cNvSpPr txBox="1"/>
          <p:nvPr/>
        </p:nvSpPr>
        <p:spPr>
          <a:xfrm>
            <a:off x="785375" y="1814400"/>
            <a:ext cx="3636625" cy="2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⮚"/>
            </a:pPr>
            <a:r>
              <a:rPr lang="it-IT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Riduzione delle emissioni </a:t>
            </a:r>
            <a:r>
              <a:rPr lang="it-IT" sz="14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e dell’impatto climatico delle operazioni portuali.</a:t>
            </a:r>
            <a:endParaRPr/>
          </a:p>
          <a:p>
            <a:pPr marL="171450" marR="0" lvl="0" indent="-171450" algn="l" rtl="0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⮚"/>
            </a:pPr>
            <a:r>
              <a:rPr lang="it-IT" sz="14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Scarse </a:t>
            </a:r>
            <a:r>
              <a:rPr lang="it-IT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competenze green </a:t>
            </a:r>
            <a:r>
              <a:rPr lang="it-IT" sz="14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nei curricula esistenti.</a:t>
            </a:r>
            <a:endParaRPr/>
          </a:p>
          <a:p>
            <a:pPr marL="171450" marR="0" lvl="0" indent="-171450" algn="l" rtl="0">
              <a:lnSpc>
                <a:spcPct val="105000"/>
              </a:lnSpc>
              <a:spcBef>
                <a:spcPts val="700"/>
              </a:spcBef>
              <a:spcAft>
                <a:spcPts val="700"/>
              </a:spcAft>
              <a:buClr>
                <a:schemeClr val="accent1"/>
              </a:buClr>
              <a:buSzPts val="1100"/>
              <a:buFont typeface="Noto Sans Symbols"/>
              <a:buChar char="⮚"/>
            </a:pPr>
            <a:r>
              <a:rPr lang="it-IT" sz="14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Urgente necessità di </a:t>
            </a:r>
            <a:r>
              <a:rPr lang="it-IT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cambiamento comportamentale </a:t>
            </a:r>
            <a:r>
              <a:rPr lang="it-IT" sz="14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nelle operazioni.</a:t>
            </a:r>
            <a:endParaRPr/>
          </a:p>
        </p:txBody>
      </p:sp>
      <p:sp>
        <p:nvSpPr>
          <p:cNvPr id="125" name="Google Shape;125;p3"/>
          <p:cNvSpPr txBox="1"/>
          <p:nvPr/>
        </p:nvSpPr>
        <p:spPr>
          <a:xfrm>
            <a:off x="4722000" y="1384400"/>
            <a:ext cx="3636625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t-IT" sz="1800" b="1" i="1" u="none" strike="noStrike" cap="none">
                <a:solidFill>
                  <a:srgbClr val="3BB479"/>
                </a:solidFill>
                <a:latin typeface="Montserrat"/>
                <a:ea typeface="Montserrat"/>
                <a:cs typeface="Montserrat"/>
                <a:sym typeface="Montserrat"/>
              </a:rPr>
              <a:t>Obiettivi</a:t>
            </a:r>
            <a:endParaRPr/>
          </a:p>
        </p:txBody>
      </p:sp>
      <p:sp>
        <p:nvSpPr>
          <p:cNvPr id="126" name="Google Shape;126;p3"/>
          <p:cNvSpPr txBox="1"/>
          <p:nvPr/>
        </p:nvSpPr>
        <p:spPr>
          <a:xfrm>
            <a:off x="4722000" y="1814400"/>
            <a:ext cx="3958704" cy="2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⮚"/>
            </a:pPr>
            <a:r>
              <a:rPr lang="it-IT" sz="1400" b="1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Sviluppare curricula green innovativi </a:t>
            </a:r>
            <a:r>
              <a:rPr lang="it-IT" sz="1400" b="0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per istruzione superiore e </a:t>
            </a:r>
            <a:r>
              <a:rPr lang="it-IT" sz="1400" b="0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formazione professionale.</a:t>
            </a:r>
            <a:endParaRPr dirty="0"/>
          </a:p>
          <a:p>
            <a:pPr marL="171450" marR="0" lvl="0" indent="-171450" algn="l" rtl="0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⮚"/>
            </a:pPr>
            <a:r>
              <a:rPr lang="it-IT" sz="1400" b="1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Favorire lo scambio di conoscenze tra università e industria</a:t>
            </a:r>
            <a:r>
              <a:rPr lang="it-IT" sz="1400" b="0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/>
          </a:p>
          <a:p>
            <a:pPr marL="171450" marR="0" lvl="0" indent="-171450" algn="l" rtl="0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⮚"/>
            </a:pPr>
            <a:r>
              <a:rPr lang="it-IT" sz="1400" b="1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Promuovere il cambiamento comportamentale </a:t>
            </a:r>
            <a:r>
              <a:rPr lang="it-IT" sz="1400" b="0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con formazione e sensibilizzazione.</a:t>
            </a:r>
            <a:endParaRPr dirty="0"/>
          </a:p>
          <a:p>
            <a:pPr marL="171450" marR="0" lvl="0" indent="-171450" algn="l" rtl="0">
              <a:lnSpc>
                <a:spcPct val="105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⮚"/>
            </a:pPr>
            <a:r>
              <a:rPr lang="it-IT" sz="1400" b="1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Rafforzare le competenze per la transizione verde</a:t>
            </a:r>
            <a:r>
              <a:rPr lang="it-IT" sz="1400" b="0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dirty="0"/>
          </a:p>
          <a:p>
            <a:pPr marL="171450" marR="0" lvl="0" indent="-171450" algn="l" rtl="0">
              <a:lnSpc>
                <a:spcPct val="105000"/>
              </a:lnSpc>
              <a:spcBef>
                <a:spcPts val="700"/>
              </a:spcBef>
              <a:spcAft>
                <a:spcPts val="700"/>
              </a:spcAft>
              <a:buClr>
                <a:schemeClr val="accent1"/>
              </a:buClr>
              <a:buSzPts val="1100"/>
              <a:buFont typeface="Noto Sans Symbols"/>
              <a:buChar char="⮚"/>
            </a:pPr>
            <a:r>
              <a:rPr lang="it-IT" sz="1400" b="1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Promuovere innovazione e collaborazione</a:t>
            </a:r>
            <a:r>
              <a:rPr lang="it-IT" sz="1400" b="0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in tutto il settore.</a:t>
            </a:r>
            <a:endParaRPr dirty="0"/>
          </a:p>
        </p:txBody>
      </p:sp>
      <p:pic>
        <p:nvPicPr>
          <p:cNvPr id="127" name="Google Shape;127;p3" title="EN Co-funded by the EU_POS.jpg"/>
          <p:cNvPicPr preferRelativeResize="0"/>
          <p:nvPr/>
        </p:nvPicPr>
        <p:blipFill rotWithShape="1">
          <a:blip r:embed="rId3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7850" y="333588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25313" y="3327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3"/>
          <p:cNvPicPr preferRelativeResize="0"/>
          <p:nvPr/>
        </p:nvPicPr>
        <p:blipFill rotWithShape="1">
          <a:blip r:embed="rId6">
            <a:alphaModFix/>
          </a:blip>
          <a:srcRect t="4047"/>
          <a:stretch/>
        </p:blipFill>
        <p:spPr>
          <a:xfrm>
            <a:off x="5164724" y="332784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"/>
          <p:cNvSpPr txBox="1"/>
          <p:nvPr/>
        </p:nvSpPr>
        <p:spPr>
          <a:xfrm>
            <a:off x="0" y="190500"/>
            <a:ext cx="9144000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t-IT" sz="28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Partner del progetto</a:t>
            </a:r>
            <a:endParaRPr/>
          </a:p>
        </p:txBody>
      </p:sp>
      <p:sp>
        <p:nvSpPr>
          <p:cNvPr id="136" name="Google Shape;136;p4"/>
          <p:cNvSpPr/>
          <p:nvPr/>
        </p:nvSpPr>
        <p:spPr>
          <a:xfrm>
            <a:off x="500062" y="957262"/>
            <a:ext cx="2333625" cy="538162"/>
          </a:xfrm>
          <a:prstGeom prst="rect">
            <a:avLst/>
          </a:prstGeom>
          <a:solidFill>
            <a:srgbClr val="46AF7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Fraunces"/>
                <a:ea typeface="Fraunces"/>
                <a:cs typeface="Fraunces"/>
                <a:sym typeface="Fraunces"/>
              </a:rPr>
              <a:t>ATTORI DEL MERCATO</a:t>
            </a:r>
            <a:br>
              <a:rPr lang="it-IT" sz="1400" b="0" i="0" u="none" strike="noStrike" cap="none">
                <a:solidFill>
                  <a:srgbClr val="FFFFFF"/>
                </a:solidFill>
                <a:latin typeface="Fraunces"/>
                <a:ea typeface="Fraunces"/>
                <a:cs typeface="Fraunces"/>
                <a:sym typeface="Fraunces"/>
              </a:rPr>
            </a:br>
            <a:r>
              <a:rPr lang="it-IT" sz="1400" b="0" i="0" u="none" strike="noStrike" cap="none">
                <a:solidFill>
                  <a:srgbClr val="FFFFFF"/>
                </a:solidFill>
                <a:latin typeface="Fraunces"/>
                <a:ea typeface="Fraunces"/>
                <a:cs typeface="Fraunces"/>
                <a:sym typeface="Fraunces"/>
              </a:rPr>
              <a:t>DEL LAVORO</a:t>
            </a:r>
            <a:endParaRPr/>
          </a:p>
        </p:txBody>
      </p:sp>
      <p:sp>
        <p:nvSpPr>
          <p:cNvPr id="137" name="Google Shape;137;p4"/>
          <p:cNvSpPr/>
          <p:nvPr/>
        </p:nvSpPr>
        <p:spPr>
          <a:xfrm>
            <a:off x="3405187" y="957262"/>
            <a:ext cx="2333625" cy="538162"/>
          </a:xfrm>
          <a:prstGeom prst="rect">
            <a:avLst/>
          </a:prstGeom>
          <a:solidFill>
            <a:srgbClr val="46AF7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Fraunces"/>
                <a:ea typeface="Fraunces"/>
                <a:cs typeface="Fraunces"/>
                <a:sym typeface="Fraunces"/>
              </a:rPr>
              <a:t>ISTITUTI DI ISTRUZIONE</a:t>
            </a:r>
            <a:br>
              <a:rPr lang="it-IT" sz="1400" b="0" i="0" u="none" strike="noStrike" cap="none">
                <a:solidFill>
                  <a:srgbClr val="FFFFFF"/>
                </a:solidFill>
                <a:latin typeface="Fraunces"/>
                <a:ea typeface="Fraunces"/>
                <a:cs typeface="Fraunces"/>
                <a:sym typeface="Fraunces"/>
              </a:rPr>
            </a:br>
            <a:r>
              <a:rPr lang="it-IT" sz="1400" b="0" i="0" u="none" strike="noStrike" cap="none">
                <a:solidFill>
                  <a:srgbClr val="FFFFFF"/>
                </a:solidFill>
                <a:latin typeface="Fraunces"/>
                <a:ea typeface="Fraunces"/>
                <a:cs typeface="Fraunces"/>
                <a:sym typeface="Fraunces"/>
              </a:rPr>
              <a:t>SUPERIORE</a:t>
            </a:r>
            <a:endParaRPr/>
          </a:p>
        </p:txBody>
      </p:sp>
      <p:sp>
        <p:nvSpPr>
          <p:cNvPr id="138" name="Google Shape;138;p4"/>
          <p:cNvSpPr/>
          <p:nvPr/>
        </p:nvSpPr>
        <p:spPr>
          <a:xfrm>
            <a:off x="6376987" y="957262"/>
            <a:ext cx="2333625" cy="538162"/>
          </a:xfrm>
          <a:prstGeom prst="rect">
            <a:avLst/>
          </a:prstGeom>
          <a:solidFill>
            <a:srgbClr val="46AF7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0" i="0" u="none" strike="noStrike" cap="none">
                <a:solidFill>
                  <a:srgbClr val="FFFFFF"/>
                </a:solidFill>
                <a:latin typeface="Fraunces"/>
                <a:ea typeface="Fraunces"/>
                <a:cs typeface="Fraunces"/>
                <a:sym typeface="Fraunces"/>
              </a:rPr>
              <a:t>ENTI DI FORMAZIONE</a:t>
            </a:r>
            <a:br>
              <a:rPr lang="it-IT" sz="1400" b="0" i="0" u="none" strike="noStrike" cap="none">
                <a:solidFill>
                  <a:srgbClr val="FFFFFF"/>
                </a:solidFill>
                <a:latin typeface="Fraunces"/>
                <a:ea typeface="Fraunces"/>
                <a:cs typeface="Fraunces"/>
                <a:sym typeface="Fraunces"/>
              </a:rPr>
            </a:br>
            <a:r>
              <a:rPr lang="it-IT" sz="1400" b="0" i="0" u="none" strike="noStrike" cap="none">
                <a:solidFill>
                  <a:srgbClr val="FFFFFF"/>
                </a:solidFill>
                <a:latin typeface="Fraunces"/>
                <a:ea typeface="Fraunces"/>
                <a:cs typeface="Fraunces"/>
                <a:sym typeface="Fraunces"/>
              </a:rPr>
              <a:t>PROFESSIONALE</a:t>
            </a:r>
            <a:endParaRPr/>
          </a:p>
        </p:txBody>
      </p:sp>
      <p:cxnSp>
        <p:nvCxnSpPr>
          <p:cNvPr id="139" name="Google Shape;139;p4"/>
          <p:cNvCxnSpPr/>
          <p:nvPr/>
        </p:nvCxnSpPr>
        <p:spPr>
          <a:xfrm>
            <a:off x="3117056" y="1276350"/>
            <a:ext cx="0" cy="3238500"/>
          </a:xfrm>
          <a:prstGeom prst="straightConnector1">
            <a:avLst/>
          </a:prstGeom>
          <a:noFill/>
          <a:ln w="12700" cap="flat" cmpd="sng">
            <a:solidFill>
              <a:srgbClr val="DCEBE4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40" name="Google Shape;140;p4"/>
          <p:cNvCxnSpPr/>
          <p:nvPr/>
        </p:nvCxnSpPr>
        <p:spPr>
          <a:xfrm>
            <a:off x="5898356" y="1276350"/>
            <a:ext cx="0" cy="3238500"/>
          </a:xfrm>
          <a:prstGeom prst="straightConnector1">
            <a:avLst/>
          </a:prstGeom>
          <a:noFill/>
          <a:ln w="12700" cap="flat" cmpd="sng">
            <a:solidFill>
              <a:srgbClr val="DCEBE4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141" name="Google Shape;141;p4"/>
          <p:cNvPicPr preferRelativeResize="0"/>
          <p:nvPr/>
        </p:nvPicPr>
        <p:blipFill rotWithShape="1">
          <a:blip r:embed="rId3">
            <a:alphaModFix/>
          </a:blip>
          <a:srcRect l="3281" t="35833" r="90625" b="53611"/>
          <a:stretch/>
        </p:blipFill>
        <p:spPr>
          <a:xfrm>
            <a:off x="300037" y="1843087"/>
            <a:ext cx="557212" cy="54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4"/>
          <p:cNvPicPr preferRelativeResize="0"/>
          <p:nvPr/>
        </p:nvPicPr>
        <p:blipFill rotWithShape="1">
          <a:blip r:embed="rId3">
            <a:alphaModFix/>
          </a:blip>
          <a:srcRect l="3281" t="51296" r="86094" b="40278"/>
          <a:stretch/>
        </p:blipFill>
        <p:spPr>
          <a:xfrm>
            <a:off x="300037" y="2638425"/>
            <a:ext cx="971550" cy="433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/>
          <p:cNvPicPr preferRelativeResize="0"/>
          <p:nvPr/>
        </p:nvPicPr>
        <p:blipFill rotWithShape="1">
          <a:blip r:embed="rId3">
            <a:alphaModFix/>
          </a:blip>
          <a:srcRect l="3385" t="64907" r="85729" b="27130"/>
          <a:stretch/>
        </p:blipFill>
        <p:spPr>
          <a:xfrm>
            <a:off x="309562" y="3338512"/>
            <a:ext cx="995362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4"/>
          <p:cNvPicPr preferRelativeResize="0"/>
          <p:nvPr/>
        </p:nvPicPr>
        <p:blipFill rotWithShape="1">
          <a:blip r:embed="rId3">
            <a:alphaModFix/>
          </a:blip>
          <a:srcRect l="3490" t="78333" r="87969" b="12315"/>
          <a:stretch/>
        </p:blipFill>
        <p:spPr>
          <a:xfrm>
            <a:off x="319087" y="4029075"/>
            <a:ext cx="781050" cy="481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4"/>
          <p:cNvPicPr preferRelativeResize="0"/>
          <p:nvPr/>
        </p:nvPicPr>
        <p:blipFill rotWithShape="1">
          <a:blip r:embed="rId3">
            <a:alphaModFix/>
          </a:blip>
          <a:srcRect l="36823" t="34815" r="55208" b="51111"/>
          <a:stretch/>
        </p:blipFill>
        <p:spPr>
          <a:xfrm>
            <a:off x="3367087" y="1790700"/>
            <a:ext cx="728662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4"/>
          <p:cNvPicPr preferRelativeResize="0"/>
          <p:nvPr/>
        </p:nvPicPr>
        <p:blipFill rotWithShape="1">
          <a:blip r:embed="rId3">
            <a:alphaModFix/>
          </a:blip>
          <a:srcRect l="36562" t="54815" r="54323" b="33333"/>
          <a:stretch/>
        </p:blipFill>
        <p:spPr>
          <a:xfrm>
            <a:off x="3343275" y="2819400"/>
            <a:ext cx="833437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4"/>
          <p:cNvPicPr preferRelativeResize="0"/>
          <p:nvPr/>
        </p:nvPicPr>
        <p:blipFill rotWithShape="1">
          <a:blip r:embed="rId3">
            <a:alphaModFix/>
          </a:blip>
          <a:srcRect l="37969" t="72963" r="39427" b="19352"/>
          <a:stretch/>
        </p:blipFill>
        <p:spPr>
          <a:xfrm>
            <a:off x="3471862" y="3752850"/>
            <a:ext cx="2066925" cy="395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4"/>
          <p:cNvPicPr preferRelativeResize="0"/>
          <p:nvPr/>
        </p:nvPicPr>
        <p:blipFill rotWithShape="1">
          <a:blip r:embed="rId3">
            <a:alphaModFix/>
          </a:blip>
          <a:srcRect l="68542" t="37685" r="17760" b="57130"/>
          <a:stretch/>
        </p:blipFill>
        <p:spPr>
          <a:xfrm>
            <a:off x="6267450" y="1938337"/>
            <a:ext cx="1252537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4"/>
          <p:cNvPicPr preferRelativeResize="0"/>
          <p:nvPr/>
        </p:nvPicPr>
        <p:blipFill rotWithShape="1">
          <a:blip r:embed="rId3">
            <a:alphaModFix/>
          </a:blip>
          <a:srcRect l="68594" t="51667" r="26094" b="35000"/>
          <a:stretch/>
        </p:blipFill>
        <p:spPr>
          <a:xfrm>
            <a:off x="6272212" y="2657475"/>
            <a:ext cx="485775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4"/>
          <p:cNvPicPr preferRelativeResize="0"/>
          <p:nvPr/>
        </p:nvPicPr>
        <p:blipFill rotWithShape="1">
          <a:blip r:embed="rId3">
            <a:alphaModFix/>
          </a:blip>
          <a:srcRect l="68438" t="70648" r="23125" b="17778"/>
          <a:stretch/>
        </p:blipFill>
        <p:spPr>
          <a:xfrm>
            <a:off x="6257925" y="3633787"/>
            <a:ext cx="771525" cy="595312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4"/>
          <p:cNvSpPr txBox="1"/>
          <p:nvPr/>
        </p:nvSpPr>
        <p:spPr>
          <a:xfrm>
            <a:off x="857250" y="1928812"/>
            <a:ext cx="2038350" cy="41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European Tugowners Association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(Belgio)</a:t>
            </a:r>
            <a:endParaRPr/>
          </a:p>
        </p:txBody>
      </p:sp>
      <p:sp>
        <p:nvSpPr>
          <p:cNvPr id="152" name="Google Shape;152;p4"/>
          <p:cNvSpPr txBox="1"/>
          <p:nvPr/>
        </p:nvSpPr>
        <p:spPr>
          <a:xfrm>
            <a:off x="1271587" y="2609850"/>
            <a:ext cx="15621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European Maritime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Pilots’ Association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(Belgio)</a:t>
            </a:r>
            <a:endParaRPr/>
          </a:p>
        </p:txBody>
      </p:sp>
      <p:sp>
        <p:nvSpPr>
          <p:cNvPr id="153" name="Google Shape;153;p4"/>
          <p:cNvSpPr txBox="1"/>
          <p:nvPr/>
        </p:nvSpPr>
        <p:spPr>
          <a:xfrm>
            <a:off x="1304925" y="3333750"/>
            <a:ext cx="1552575" cy="5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Administração do Porto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de Aveiro, SA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(Portogallo)</a:t>
            </a:r>
            <a:endParaRPr/>
          </a:p>
        </p:txBody>
      </p:sp>
      <p:sp>
        <p:nvSpPr>
          <p:cNvPr id="154" name="Google Shape;154;p4"/>
          <p:cNvSpPr txBox="1"/>
          <p:nvPr/>
        </p:nvSpPr>
        <p:spPr>
          <a:xfrm>
            <a:off x="1214437" y="4000500"/>
            <a:ext cx="1809750" cy="71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"/>
              <a:buFont typeface="Arial"/>
              <a:buNone/>
            </a:pPr>
            <a:r>
              <a:rPr lang="it-IT" sz="78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Aggregazione Pubblico Privata sulla Logistica Mare Terra Società Consortile a Responsabilità Limitata</a:t>
            </a:r>
            <a:br>
              <a:rPr lang="it-IT" sz="78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78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(Italia)</a:t>
            </a:r>
            <a:endParaRPr/>
          </a:p>
        </p:txBody>
      </p:sp>
      <p:sp>
        <p:nvSpPr>
          <p:cNvPr id="155" name="Google Shape;155;p4"/>
          <p:cNvSpPr txBox="1"/>
          <p:nvPr/>
        </p:nvSpPr>
        <p:spPr>
          <a:xfrm>
            <a:off x="4095750" y="1905000"/>
            <a:ext cx="1685925" cy="590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T.C. Piri Reis </a:t>
            </a:r>
            <a:r>
              <a:rPr lang="it-IT" sz="950" b="0" i="0" u="none" strike="noStrike" cap="none" dirty="0" err="1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Üniversitesi</a:t>
            </a:r>
            <a:br>
              <a:rPr lang="it-IT" sz="950" b="0" i="0" u="none" strike="noStrike" cap="non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(Turchia)</a:t>
            </a:r>
            <a:br>
              <a:rPr lang="it-IT" sz="950" b="0" i="0" u="none" strike="noStrike" cap="none" dirty="0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1050" b="1" i="0" u="none" strike="noStrike" cap="none" dirty="0">
                <a:solidFill>
                  <a:srgbClr val="46AF77"/>
                </a:solidFill>
                <a:latin typeface="Montserrat"/>
                <a:ea typeface="Montserrat"/>
                <a:cs typeface="Montserrat"/>
                <a:sym typeface="Montserrat"/>
              </a:rPr>
              <a:t>COORDINATORE</a:t>
            </a:r>
            <a:endParaRPr sz="950" b="1" i="0" u="none" strike="noStrike" cap="none" dirty="0">
              <a:solidFill>
                <a:srgbClr val="46AF7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4176712" y="2843212"/>
            <a:ext cx="1333500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Nikola Vaptsarov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Naval Academy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(Bulgaria)</a:t>
            </a:r>
            <a:endParaRPr/>
          </a:p>
        </p:txBody>
      </p:sp>
      <p:sp>
        <p:nvSpPr>
          <p:cNvPr id="157" name="Google Shape;157;p4"/>
          <p:cNvSpPr txBox="1"/>
          <p:nvPr/>
        </p:nvSpPr>
        <p:spPr>
          <a:xfrm>
            <a:off x="3276600" y="4171950"/>
            <a:ext cx="25908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Sveučilište u Rijeci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(Croazia)</a:t>
            </a:r>
            <a:endParaRPr/>
          </a:p>
        </p:txBody>
      </p:sp>
      <p:sp>
        <p:nvSpPr>
          <p:cNvPr id="158" name="Google Shape;158;p4"/>
          <p:cNvSpPr txBox="1"/>
          <p:nvPr/>
        </p:nvSpPr>
        <p:spPr>
          <a:xfrm>
            <a:off x="7591425" y="1933575"/>
            <a:ext cx="1362075" cy="404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AcrossLimits Ltd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(Malta)</a:t>
            </a:r>
            <a:endParaRPr/>
          </a:p>
        </p:txBody>
      </p:sp>
      <p:sp>
        <p:nvSpPr>
          <p:cNvPr id="159" name="Google Shape;159;p4"/>
          <p:cNvSpPr txBox="1"/>
          <p:nvPr/>
        </p:nvSpPr>
        <p:spPr>
          <a:xfrm>
            <a:off x="6757987" y="2767012"/>
            <a:ext cx="2124075" cy="404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Constanta Maritime University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(Romania)</a:t>
            </a:r>
            <a:endParaRPr/>
          </a:p>
        </p:txBody>
      </p:sp>
      <p:sp>
        <p:nvSpPr>
          <p:cNvPr id="160" name="Google Shape;160;p4"/>
          <p:cNvSpPr txBox="1"/>
          <p:nvPr/>
        </p:nvSpPr>
        <p:spPr>
          <a:xfrm>
            <a:off x="7029450" y="3695700"/>
            <a:ext cx="1885950" cy="41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Hogere Zeevaartschool</a:t>
            </a:r>
            <a:b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it-IT" sz="950" b="0" i="0" u="none" strike="noStrike" cap="none">
                <a:solidFill>
                  <a:srgbClr val="222222"/>
                </a:solidFill>
                <a:latin typeface="Poppins"/>
                <a:ea typeface="Poppins"/>
                <a:cs typeface="Poppins"/>
                <a:sym typeface="Poppins"/>
              </a:rPr>
              <a:t>(Belgio)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77D6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"/>
          <p:cNvSpPr txBox="1"/>
          <p:nvPr/>
        </p:nvSpPr>
        <p:spPr>
          <a:xfrm>
            <a:off x="3148950" y="467875"/>
            <a:ext cx="28461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t-IT" sz="2400" b="0" i="0" u="none" strike="noStrike" cap="none">
                <a:solidFill>
                  <a:srgbClr val="FFFFFF"/>
                </a:solidFill>
                <a:latin typeface="Fraunces SemiBold"/>
                <a:ea typeface="Fraunces SemiBold"/>
                <a:cs typeface="Fraunces SemiBold"/>
                <a:sym typeface="Fraunces SemiBold"/>
              </a:rPr>
              <a:t>Il piano di lavoro</a:t>
            </a:r>
            <a:endParaRPr sz="2400" b="0" i="0" u="none" strike="noStrike" cap="none">
              <a:solidFill>
                <a:srgbClr val="FFFFFF"/>
              </a:solidFill>
              <a:latin typeface="Fraunces SemiBold"/>
              <a:ea typeface="Fraunces SemiBold"/>
              <a:cs typeface="Fraunces SemiBold"/>
              <a:sym typeface="Fraunces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1795539" y="945875"/>
            <a:ext cx="5552924" cy="31374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1833539" y="983875"/>
            <a:ext cx="5476924" cy="3061449"/>
          </a:xfrm>
          <a:prstGeom prst="rect">
            <a:avLst/>
          </a:prstGeom>
          <a:noFill/>
          <a:ln w="19050" cap="flat" cmpd="sng">
            <a:solidFill>
              <a:srgbClr val="03BF6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2062079" y="1146000"/>
            <a:ext cx="5019844" cy="250000"/>
          </a:xfrm>
          <a:prstGeom prst="rect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WP 1: </a:t>
            </a:r>
            <a:r>
              <a:rPr lang="it-IT" sz="105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Gestione del progetto e assicurazione della qualità</a:t>
            </a:r>
            <a:endParaRPr/>
          </a:p>
        </p:txBody>
      </p:sp>
      <p:sp>
        <p:nvSpPr>
          <p:cNvPr id="169" name="Google Shape;169;p5"/>
          <p:cNvSpPr/>
          <p:nvPr/>
        </p:nvSpPr>
        <p:spPr>
          <a:xfrm>
            <a:off x="2062079" y="3633000"/>
            <a:ext cx="5019844" cy="250000"/>
          </a:xfrm>
          <a:prstGeom prst="rect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WP 6: </a:t>
            </a:r>
            <a:r>
              <a:rPr lang="it-IT" sz="105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Disseminazione e impatto</a:t>
            </a:r>
            <a:endParaRPr/>
          </a:p>
        </p:txBody>
      </p:sp>
      <p:sp>
        <p:nvSpPr>
          <p:cNvPr id="170" name="Google Shape;170;p5"/>
          <p:cNvSpPr/>
          <p:nvPr/>
        </p:nvSpPr>
        <p:spPr>
          <a:xfrm>
            <a:off x="2102079" y="1566000"/>
            <a:ext cx="1152461" cy="1897000"/>
          </a:xfrm>
          <a:prstGeom prst="roundRect">
            <a:avLst>
              <a:gd name="adj" fmla="val 6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45700" tIns="700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WP 2</a:t>
            </a:r>
            <a:endParaRPr/>
          </a:p>
          <a:p>
            <a:pPr marL="0" marR="0" lvl="0" indent="0" algn="ctr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Analisi dei fabbisogni e driver commerciali</a:t>
            </a:r>
            <a:endParaRPr/>
          </a:p>
        </p:txBody>
      </p:sp>
      <p:sp>
        <p:nvSpPr>
          <p:cNvPr id="171" name="Google Shape;171;p5"/>
          <p:cNvSpPr/>
          <p:nvPr/>
        </p:nvSpPr>
        <p:spPr>
          <a:xfrm>
            <a:off x="3364540" y="1566000"/>
            <a:ext cx="1152461" cy="1897000"/>
          </a:xfrm>
          <a:prstGeom prst="roundRect">
            <a:avLst>
              <a:gd name="adj" fmla="val 6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45700" tIns="700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WP 3</a:t>
            </a:r>
            <a:endParaRPr/>
          </a:p>
          <a:p>
            <a:pPr marL="0" marR="0" lvl="0" indent="0" algn="ctr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Analisi dei dati grezzi per lo sviluppo dei curricula</a:t>
            </a:r>
            <a:endParaRPr/>
          </a:p>
        </p:txBody>
      </p:sp>
      <p:sp>
        <p:nvSpPr>
          <p:cNvPr id="172" name="Google Shape;172;p5"/>
          <p:cNvSpPr/>
          <p:nvPr/>
        </p:nvSpPr>
        <p:spPr>
          <a:xfrm>
            <a:off x="4627001" y="1566000"/>
            <a:ext cx="1152461" cy="1897000"/>
          </a:xfrm>
          <a:prstGeom prst="roundRect">
            <a:avLst>
              <a:gd name="adj" fmla="val 6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45700" tIns="700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WP 4</a:t>
            </a:r>
            <a:endParaRPr/>
          </a:p>
          <a:p>
            <a:pPr marL="0" marR="0" lvl="0" indent="0" algn="ctr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Sviluppo del materiale didattico</a:t>
            </a:r>
            <a:endParaRPr/>
          </a:p>
        </p:txBody>
      </p:sp>
      <p:sp>
        <p:nvSpPr>
          <p:cNvPr id="173" name="Google Shape;173;p5"/>
          <p:cNvSpPr/>
          <p:nvPr/>
        </p:nvSpPr>
        <p:spPr>
          <a:xfrm>
            <a:off x="4697001" y="2553000"/>
            <a:ext cx="1012461" cy="17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27425" tIns="9125" rIns="27425" bIns="91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it-IT" sz="7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Percorso HE</a:t>
            </a:r>
            <a:endParaRPr/>
          </a:p>
        </p:txBody>
      </p:sp>
      <p:sp>
        <p:nvSpPr>
          <p:cNvPr id="174" name="Google Shape;174;p5"/>
          <p:cNvSpPr/>
          <p:nvPr/>
        </p:nvSpPr>
        <p:spPr>
          <a:xfrm>
            <a:off x="4697001" y="2783000"/>
            <a:ext cx="1012461" cy="17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27425" tIns="9125" rIns="27425" bIns="91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it-IT" sz="7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Percorso VET</a:t>
            </a:r>
            <a:endParaRPr/>
          </a:p>
        </p:txBody>
      </p:sp>
      <p:sp>
        <p:nvSpPr>
          <p:cNvPr id="175" name="Google Shape;175;p5"/>
          <p:cNvSpPr/>
          <p:nvPr/>
        </p:nvSpPr>
        <p:spPr>
          <a:xfrm>
            <a:off x="4697001" y="3013000"/>
            <a:ext cx="1012461" cy="36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27425" tIns="9125" rIns="27425" bIns="91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it-IT" sz="750" b="1" i="0" u="none" strike="noStrike" cap="none" dirty="0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Percorso formazione formatori TTT</a:t>
            </a:r>
            <a:endParaRPr dirty="0"/>
          </a:p>
        </p:txBody>
      </p:sp>
      <p:sp>
        <p:nvSpPr>
          <p:cNvPr id="176" name="Google Shape;176;p5"/>
          <p:cNvSpPr/>
          <p:nvPr/>
        </p:nvSpPr>
        <p:spPr>
          <a:xfrm>
            <a:off x="5889462" y="1566000"/>
            <a:ext cx="1152461" cy="1897000"/>
          </a:xfrm>
          <a:prstGeom prst="roundRect">
            <a:avLst>
              <a:gd name="adj" fmla="val 6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45700" tIns="70000" rIns="4570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WP 5</a:t>
            </a:r>
            <a:endParaRPr/>
          </a:p>
          <a:p>
            <a:pPr marL="0" marR="0" lvl="0" indent="0" algn="ctr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Sperimentazione, valutazione e analisi d’impatto dei curricula</a:t>
            </a:r>
            <a:endParaRPr/>
          </a:p>
        </p:txBody>
      </p:sp>
      <p:sp>
        <p:nvSpPr>
          <p:cNvPr id="177" name="Google Shape;177;p5"/>
          <p:cNvSpPr/>
          <p:nvPr/>
        </p:nvSpPr>
        <p:spPr>
          <a:xfrm>
            <a:off x="5959462" y="2553000"/>
            <a:ext cx="1012461" cy="17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27425" tIns="9125" rIns="27425" bIns="91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it-IT" sz="7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Corso pilota HE</a:t>
            </a:r>
            <a:endParaRPr/>
          </a:p>
        </p:txBody>
      </p:sp>
      <p:sp>
        <p:nvSpPr>
          <p:cNvPr id="178" name="Google Shape;178;p5"/>
          <p:cNvSpPr/>
          <p:nvPr/>
        </p:nvSpPr>
        <p:spPr>
          <a:xfrm>
            <a:off x="5959462" y="2783000"/>
            <a:ext cx="1012461" cy="17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27425" tIns="9125" rIns="27425" bIns="91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it-IT" sz="7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Corso pilota VET</a:t>
            </a:r>
            <a:endParaRPr/>
          </a:p>
        </p:txBody>
      </p:sp>
      <p:sp>
        <p:nvSpPr>
          <p:cNvPr id="179" name="Google Shape;179;p5"/>
          <p:cNvSpPr/>
          <p:nvPr/>
        </p:nvSpPr>
        <p:spPr>
          <a:xfrm>
            <a:off x="5959462" y="3013000"/>
            <a:ext cx="1012461" cy="3600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27425" tIns="9125" rIns="27425" bIns="91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</a:pPr>
            <a:r>
              <a:rPr lang="it-IT" sz="750" b="1" i="0" u="none" strike="noStrike" cap="none" dirty="0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Corso pilota formazione formatori TTT</a:t>
            </a:r>
            <a:endParaRPr dirty="0"/>
          </a:p>
        </p:txBody>
      </p:sp>
      <p:cxnSp>
        <p:nvCxnSpPr>
          <p:cNvPr id="180" name="Google Shape;180;p5"/>
          <p:cNvCxnSpPr/>
          <p:nvPr/>
        </p:nvCxnSpPr>
        <p:spPr>
          <a:xfrm>
            <a:off x="2678309" y="1416000"/>
            <a:ext cx="0" cy="130000"/>
          </a:xfrm>
          <a:prstGeom prst="straightConnector1">
            <a:avLst/>
          </a:prstGeom>
          <a:noFill/>
          <a:ln w="19050" cap="flat" cmpd="sng">
            <a:solidFill>
              <a:srgbClr val="03BF6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1" name="Google Shape;181;p5"/>
          <p:cNvCxnSpPr/>
          <p:nvPr/>
        </p:nvCxnSpPr>
        <p:spPr>
          <a:xfrm>
            <a:off x="2678309" y="3483000"/>
            <a:ext cx="0" cy="130000"/>
          </a:xfrm>
          <a:prstGeom prst="straightConnector1">
            <a:avLst/>
          </a:prstGeom>
          <a:noFill/>
          <a:ln w="19050" cap="flat" cmpd="sng">
            <a:solidFill>
              <a:srgbClr val="03BF6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2" name="Google Shape;182;p5"/>
          <p:cNvCxnSpPr/>
          <p:nvPr/>
        </p:nvCxnSpPr>
        <p:spPr>
          <a:xfrm>
            <a:off x="3940770" y="1416000"/>
            <a:ext cx="0" cy="130000"/>
          </a:xfrm>
          <a:prstGeom prst="straightConnector1">
            <a:avLst/>
          </a:prstGeom>
          <a:noFill/>
          <a:ln w="19050" cap="flat" cmpd="sng">
            <a:solidFill>
              <a:srgbClr val="03BF6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3" name="Google Shape;183;p5"/>
          <p:cNvCxnSpPr/>
          <p:nvPr/>
        </p:nvCxnSpPr>
        <p:spPr>
          <a:xfrm>
            <a:off x="3940770" y="3483000"/>
            <a:ext cx="0" cy="130000"/>
          </a:xfrm>
          <a:prstGeom prst="straightConnector1">
            <a:avLst/>
          </a:prstGeom>
          <a:noFill/>
          <a:ln w="19050" cap="flat" cmpd="sng">
            <a:solidFill>
              <a:srgbClr val="03BF6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4" name="Google Shape;184;p5"/>
          <p:cNvCxnSpPr/>
          <p:nvPr/>
        </p:nvCxnSpPr>
        <p:spPr>
          <a:xfrm>
            <a:off x="5203231" y="1416000"/>
            <a:ext cx="0" cy="130000"/>
          </a:xfrm>
          <a:prstGeom prst="straightConnector1">
            <a:avLst/>
          </a:prstGeom>
          <a:noFill/>
          <a:ln w="19050" cap="flat" cmpd="sng">
            <a:solidFill>
              <a:srgbClr val="03BF6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5" name="Google Shape;185;p5"/>
          <p:cNvCxnSpPr/>
          <p:nvPr/>
        </p:nvCxnSpPr>
        <p:spPr>
          <a:xfrm>
            <a:off x="5203231" y="3483000"/>
            <a:ext cx="0" cy="130000"/>
          </a:xfrm>
          <a:prstGeom prst="straightConnector1">
            <a:avLst/>
          </a:prstGeom>
          <a:noFill/>
          <a:ln w="19050" cap="flat" cmpd="sng">
            <a:solidFill>
              <a:srgbClr val="03BF6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6" name="Google Shape;186;p5"/>
          <p:cNvCxnSpPr/>
          <p:nvPr/>
        </p:nvCxnSpPr>
        <p:spPr>
          <a:xfrm>
            <a:off x="6465692" y="1416000"/>
            <a:ext cx="0" cy="130000"/>
          </a:xfrm>
          <a:prstGeom prst="straightConnector1">
            <a:avLst/>
          </a:prstGeom>
          <a:noFill/>
          <a:ln w="19050" cap="flat" cmpd="sng">
            <a:solidFill>
              <a:srgbClr val="03BF6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7" name="Google Shape;187;p5"/>
          <p:cNvCxnSpPr/>
          <p:nvPr/>
        </p:nvCxnSpPr>
        <p:spPr>
          <a:xfrm>
            <a:off x="6465692" y="3483000"/>
            <a:ext cx="0" cy="130000"/>
          </a:xfrm>
          <a:prstGeom prst="straightConnector1">
            <a:avLst/>
          </a:prstGeom>
          <a:noFill/>
          <a:ln w="19050" cap="flat" cmpd="sng">
            <a:solidFill>
              <a:srgbClr val="03BF62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88" name="Google Shape;188;p5"/>
          <p:cNvCxnSpPr/>
          <p:nvPr/>
        </p:nvCxnSpPr>
        <p:spPr>
          <a:xfrm>
            <a:off x="3269540" y="2457590"/>
            <a:ext cx="80000" cy="0"/>
          </a:xfrm>
          <a:prstGeom prst="straightConnector1">
            <a:avLst/>
          </a:prstGeom>
          <a:noFill/>
          <a:ln w="15875" cap="flat" cmpd="sng">
            <a:solidFill>
              <a:srgbClr val="3B77D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89" name="Google Shape;189;p5"/>
          <p:cNvCxnSpPr/>
          <p:nvPr/>
        </p:nvCxnSpPr>
        <p:spPr>
          <a:xfrm>
            <a:off x="4532001" y="2457590"/>
            <a:ext cx="80000" cy="0"/>
          </a:xfrm>
          <a:prstGeom prst="straightConnector1">
            <a:avLst/>
          </a:prstGeom>
          <a:noFill/>
          <a:ln w="15875" cap="flat" cmpd="sng">
            <a:solidFill>
              <a:srgbClr val="3B77D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90" name="Google Shape;190;p5"/>
          <p:cNvCxnSpPr/>
          <p:nvPr/>
        </p:nvCxnSpPr>
        <p:spPr>
          <a:xfrm>
            <a:off x="5794462" y="2457590"/>
            <a:ext cx="80000" cy="0"/>
          </a:xfrm>
          <a:prstGeom prst="straightConnector1">
            <a:avLst/>
          </a:prstGeom>
          <a:noFill/>
          <a:ln w="15875" cap="flat" cmpd="sng">
            <a:solidFill>
              <a:srgbClr val="3B77D6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91" name="Google Shape;191;p5"/>
          <p:cNvSpPr/>
          <p:nvPr/>
        </p:nvSpPr>
        <p:spPr>
          <a:xfrm>
            <a:off x="1952079" y="1271000"/>
            <a:ext cx="110000" cy="2487000"/>
          </a:xfrm>
          <a:custGeom>
            <a:avLst/>
            <a:gdLst/>
            <a:ahLst/>
            <a:cxnLst/>
            <a:rect l="l" t="t" r="r" b="b"/>
            <a:pathLst>
              <a:path w="110000" h="2487000" fill="none" extrusionOk="0">
                <a:moveTo>
                  <a:pt x="110000" y="0"/>
                </a:moveTo>
                <a:lnTo>
                  <a:pt x="0" y="0"/>
                </a:lnTo>
                <a:lnTo>
                  <a:pt x="0" y="2487000"/>
                </a:lnTo>
                <a:lnTo>
                  <a:pt x="110000" y="2487000"/>
                </a:lnTo>
              </a:path>
            </a:pathLst>
          </a:custGeom>
          <a:noFill/>
          <a:ln w="19050" cap="flat" cmpd="sng">
            <a:solidFill>
              <a:srgbClr val="03BF62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5"/>
          <p:cNvSpPr/>
          <p:nvPr/>
        </p:nvSpPr>
        <p:spPr>
          <a:xfrm>
            <a:off x="7081923" y="1271000"/>
            <a:ext cx="110000" cy="2487000"/>
          </a:xfrm>
          <a:custGeom>
            <a:avLst/>
            <a:gdLst/>
            <a:ahLst/>
            <a:cxnLst/>
            <a:rect l="l" t="t" r="r" b="b"/>
            <a:pathLst>
              <a:path w="110000" h="2487000" fill="none" extrusionOk="0">
                <a:moveTo>
                  <a:pt x="0" y="0"/>
                </a:moveTo>
                <a:lnTo>
                  <a:pt x="110000" y="0"/>
                </a:lnTo>
                <a:lnTo>
                  <a:pt x="110000" y="2487000"/>
                </a:lnTo>
                <a:lnTo>
                  <a:pt x="0" y="2487000"/>
                </a:lnTo>
              </a:path>
            </a:pathLst>
          </a:custGeom>
          <a:noFill/>
          <a:ln w="19050" cap="flat" cmpd="sng">
            <a:solidFill>
              <a:srgbClr val="03BF62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5" title="EN_Co-fundedbytheEU_RGB_WHITE.png"/>
          <p:cNvPicPr preferRelativeResize="0"/>
          <p:nvPr/>
        </p:nvPicPr>
        <p:blipFill rotWithShape="1">
          <a:blip r:embed="rId3">
            <a:alphaModFix/>
          </a:blip>
          <a:srcRect t="9435" b="9443"/>
          <a:stretch/>
        </p:blipFill>
        <p:spPr>
          <a:xfrm>
            <a:off x="6914237" y="4479677"/>
            <a:ext cx="1531361" cy="27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5" title="GREENPORT Logo 2 (5).png"/>
          <p:cNvPicPr preferRelativeResize="0"/>
          <p:nvPr/>
        </p:nvPicPr>
        <p:blipFill rotWithShape="1">
          <a:blip r:embed="rId4">
            <a:alphaModFix/>
          </a:blip>
          <a:srcRect t="5838" b="5838"/>
          <a:stretch/>
        </p:blipFill>
        <p:spPr>
          <a:xfrm>
            <a:off x="555576" y="4457538"/>
            <a:ext cx="1129309" cy="32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Possibili percorsi per ridurre le emissioni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785375" y="1300000"/>
            <a:ext cx="757325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Strategie per migliorare l’efficienza energetica dei servizi portuali</a:t>
            </a:r>
            <a:endParaRPr/>
          </a:p>
        </p:txBody>
      </p:sp>
      <p:sp>
        <p:nvSpPr>
          <p:cNvPr id="201" name="Google Shape;201;p6"/>
          <p:cNvSpPr/>
          <p:nvPr/>
        </p:nvSpPr>
        <p:spPr>
          <a:xfrm>
            <a:off x="785375" y="1680000"/>
            <a:ext cx="2372416" cy="208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945375" y="1850000"/>
            <a:ext cx="440000" cy="44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03" name="Google Shape;203;p6"/>
          <p:cNvSpPr txBox="1"/>
          <p:nvPr/>
        </p:nvSpPr>
        <p:spPr>
          <a:xfrm>
            <a:off x="1465375" y="1830000"/>
            <a:ext cx="1592416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Nuove tecnologie dirompenti</a:t>
            </a:r>
            <a:endParaRPr/>
          </a:p>
        </p:txBody>
      </p:sp>
      <p:sp>
        <p:nvSpPr>
          <p:cNvPr id="204" name="Google Shape;204;p6"/>
          <p:cNvSpPr/>
          <p:nvPr/>
        </p:nvSpPr>
        <p:spPr>
          <a:xfrm>
            <a:off x="945375" y="2440000"/>
            <a:ext cx="1050000" cy="230000"/>
          </a:xfrm>
          <a:prstGeom prst="roundRect">
            <a:avLst>
              <a:gd name="adj" fmla="val 50000"/>
            </a:avLst>
          </a:prstGeom>
          <a:solidFill>
            <a:srgbClr val="DCE7F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LUNGO TERMINE</a:t>
            </a:r>
            <a:endParaRPr/>
          </a:p>
        </p:txBody>
      </p:sp>
      <p:sp>
        <p:nvSpPr>
          <p:cNvPr id="205" name="Google Shape;205;p6"/>
          <p:cNvSpPr txBox="1"/>
          <p:nvPr/>
        </p:nvSpPr>
        <p:spPr>
          <a:xfrm>
            <a:off x="945375" y="2790000"/>
            <a:ext cx="2052416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E-fuel, idrogeno ed elettrificazione completa: essenziali, ma richiedono anni, nuove infrastrutture e grandi investimenti.</a:t>
            </a:r>
            <a:endParaRPr/>
          </a:p>
        </p:txBody>
      </p:sp>
      <p:sp>
        <p:nvSpPr>
          <p:cNvPr id="206" name="Google Shape;206;p6"/>
          <p:cNvSpPr/>
          <p:nvPr/>
        </p:nvSpPr>
        <p:spPr>
          <a:xfrm>
            <a:off x="3385791" y="1680000"/>
            <a:ext cx="2372416" cy="208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3545791" y="1850000"/>
            <a:ext cx="440000" cy="44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08" name="Google Shape;208;p6"/>
          <p:cNvSpPr txBox="1"/>
          <p:nvPr/>
        </p:nvSpPr>
        <p:spPr>
          <a:xfrm>
            <a:off x="4065791" y="1830000"/>
            <a:ext cx="1592416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Miglioramenti tecnici graduali</a:t>
            </a:r>
            <a:endParaRPr/>
          </a:p>
        </p:txBody>
      </p:sp>
      <p:sp>
        <p:nvSpPr>
          <p:cNvPr id="209" name="Google Shape;209;p6"/>
          <p:cNvSpPr/>
          <p:nvPr/>
        </p:nvSpPr>
        <p:spPr>
          <a:xfrm>
            <a:off x="3545791" y="2440000"/>
            <a:ext cx="1050000" cy="230000"/>
          </a:xfrm>
          <a:prstGeom prst="roundRect">
            <a:avLst>
              <a:gd name="adj" fmla="val 50000"/>
            </a:avLst>
          </a:prstGeom>
          <a:solidFill>
            <a:srgbClr val="DCE7F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MEDIO TERMINE</a:t>
            </a:r>
            <a:endParaRPr/>
          </a:p>
        </p:txBody>
      </p:sp>
      <p:sp>
        <p:nvSpPr>
          <p:cNvPr id="210" name="Google Shape;210;p6"/>
          <p:cNvSpPr txBox="1"/>
          <p:nvPr/>
        </p:nvSpPr>
        <p:spPr>
          <a:xfrm>
            <a:off x="3545791" y="2790000"/>
            <a:ext cx="2052416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Retrofit, sistemi ibridi e a batteria, biocarburanti drop-in come l’HVO: accompagnano la transizione, anche con soluzioni temporanee.</a:t>
            </a:r>
            <a:endParaRPr/>
          </a:p>
        </p:txBody>
      </p:sp>
      <p:sp>
        <p:nvSpPr>
          <p:cNvPr id="211" name="Google Shape;211;p6"/>
          <p:cNvSpPr/>
          <p:nvPr/>
        </p:nvSpPr>
        <p:spPr>
          <a:xfrm>
            <a:off x="5986207" y="1680000"/>
            <a:ext cx="2372416" cy="2080000"/>
          </a:xfrm>
          <a:prstGeom prst="roundRect">
            <a:avLst>
              <a:gd name="adj" fmla="val 6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6146207" y="1850000"/>
            <a:ext cx="440000" cy="440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13" name="Google Shape;213;p6"/>
          <p:cNvSpPr txBox="1"/>
          <p:nvPr/>
        </p:nvSpPr>
        <p:spPr>
          <a:xfrm>
            <a:off x="6666207" y="1830000"/>
            <a:ext cx="1592416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Cambiare i comportamenti</a:t>
            </a:r>
            <a:endParaRPr/>
          </a:p>
        </p:txBody>
      </p:sp>
      <p:sp>
        <p:nvSpPr>
          <p:cNvPr id="214" name="Google Shape;214;p6"/>
          <p:cNvSpPr/>
          <p:nvPr/>
        </p:nvSpPr>
        <p:spPr>
          <a:xfrm>
            <a:off x="6146207" y="2440000"/>
            <a:ext cx="1050000" cy="23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IMMEDIATO</a:t>
            </a:r>
            <a:endParaRPr/>
          </a:p>
        </p:txBody>
      </p:sp>
      <p:sp>
        <p:nvSpPr>
          <p:cNvPr id="215" name="Google Shape;215;p6"/>
          <p:cNvSpPr txBox="1"/>
          <p:nvPr/>
        </p:nvSpPr>
        <p:spPr>
          <a:xfrm>
            <a:off x="6146207" y="2790000"/>
            <a:ext cx="2052416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Migliore interazione uomo-macchina: stessa nave, stesso compito, meno carburante. Senza nuove tecnologie né investimenti.</a:t>
            </a:r>
            <a:endParaRPr/>
          </a:p>
        </p:txBody>
      </p:sp>
      <p:sp>
        <p:nvSpPr>
          <p:cNvPr id="216" name="Google Shape;216;p6"/>
          <p:cNvSpPr/>
          <p:nvPr/>
        </p:nvSpPr>
        <p:spPr>
          <a:xfrm>
            <a:off x="785375" y="3900000"/>
            <a:ext cx="7573250" cy="300000"/>
          </a:xfrm>
          <a:prstGeom prst="rightArrow">
            <a:avLst>
              <a:gd name="adj1" fmla="val 60000"/>
              <a:gd name="adj2" fmla="val 70000"/>
            </a:avLst>
          </a:prstGeom>
          <a:solidFill>
            <a:srgbClr val="E3ECFA"/>
          </a:solidFill>
          <a:ln>
            <a:noFill/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Impatto più rapido, investimenti minori</a:t>
            </a:r>
            <a:endParaRPr/>
          </a:p>
        </p:txBody>
      </p:sp>
      <p:sp>
        <p:nvSpPr>
          <p:cNvPr id="217" name="Google Shape;217;p6"/>
          <p:cNvSpPr txBox="1"/>
          <p:nvPr/>
        </p:nvSpPr>
        <p:spPr>
          <a:xfrm>
            <a:off x="785375" y="4300000"/>
            <a:ext cx="7573250" cy="4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it-IT" sz="12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Focus di GREENPORT: </a:t>
            </a:r>
            <a:r>
              <a:rPr lang="it-IT" sz="125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consumare meno energia migliorando l’interazione uomo-macchina, già da oggi sulla flotta esistente.</a:t>
            </a:r>
            <a:endParaRPr/>
          </a:p>
        </p:txBody>
      </p:sp>
      <p:pic>
        <p:nvPicPr>
          <p:cNvPr id="218" name="Google Shape;218;p6" title="EN Co-funded by the EU_POS.jpg"/>
          <p:cNvPicPr preferRelativeResize="0"/>
          <p:nvPr/>
        </p:nvPicPr>
        <p:blipFill rotWithShape="1">
          <a:blip r:embed="rId3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5375" y="347188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97800" y="3327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6"/>
          <p:cNvPicPr preferRelativeResize="0"/>
          <p:nvPr/>
        </p:nvPicPr>
        <p:blipFill rotWithShape="1">
          <a:blip r:embed="rId6">
            <a:alphaModFix/>
          </a:blip>
          <a:srcRect t="4047"/>
          <a:stretch/>
        </p:blipFill>
        <p:spPr>
          <a:xfrm>
            <a:off x="5153099" y="332784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Agenda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7"/>
          <p:cNvSpPr txBox="1"/>
          <p:nvPr/>
        </p:nvSpPr>
        <p:spPr>
          <a:xfrm>
            <a:off x="1085375" y="1956000"/>
            <a:ext cx="6973250" cy="2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IL PROGETTO</a:t>
            </a:r>
            <a:r>
              <a:rPr lang="it-IT" sz="1600" b="0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/>
          </a:p>
          <a:p>
            <a:pPr marL="360000" marR="0" lvl="7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Arial"/>
              <a:buNone/>
            </a:pPr>
            <a:r>
              <a:rPr lang="it-IT" sz="1600" b="0" i="1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Sfide, obiettivi e partner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DAI FABBISOGNI AL MATERIALE DIDATTICO</a:t>
            </a:r>
            <a:endParaRPr/>
          </a:p>
          <a:p>
            <a:pPr marL="360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Arial"/>
              <a:buNone/>
            </a:pPr>
            <a:r>
              <a:rPr lang="it-IT" sz="16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WP2, WP3 e percorsi formativi del WP4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D8D8D8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IL FATTORE UMANO</a:t>
            </a:r>
            <a:endParaRPr sz="1600" b="0" i="0" u="none" strike="noStrike" cap="none">
              <a:solidFill>
                <a:srgbClr val="F2F2F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0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Arial"/>
              <a:buNone/>
            </a:pPr>
            <a:r>
              <a:rPr lang="it-IT" sz="1600" b="0" i="1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WP5, studio al simulatore dell’Antwerp Maritime Academy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D8D8D8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VALUTAZIONE DELL’IMPATTO E PRINCIPALI RISULTATI</a:t>
            </a:r>
            <a:endParaRPr/>
          </a:p>
        </p:txBody>
      </p:sp>
      <p:pic>
        <p:nvPicPr>
          <p:cNvPr id="228" name="Google Shape;228;p7" title="EN Co-funded by the EU_POS.jpg"/>
          <p:cNvPicPr preferRelativeResize="0"/>
          <p:nvPr/>
        </p:nvPicPr>
        <p:blipFill rotWithShape="1">
          <a:blip r:embed="rId3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7"/>
          <p:cNvPicPr preferRelativeResize="0"/>
          <p:nvPr/>
        </p:nvPicPr>
        <p:blipFill rotWithShape="1">
          <a:blip r:embed="rId6">
            <a:alphaModFix/>
          </a:blip>
          <a:srcRect t="4047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8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WP2 – Analisi dei fabbisogni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8"/>
          <p:cNvSpPr txBox="1"/>
          <p:nvPr/>
        </p:nvSpPr>
        <p:spPr>
          <a:xfrm>
            <a:off x="785375" y="1300000"/>
            <a:ext cx="560000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Indagini su industria e università, letteratura e ricerca sugli incentivi</a:t>
            </a:r>
            <a:endParaRPr/>
          </a:p>
        </p:txBody>
      </p:sp>
      <p:sp>
        <p:nvSpPr>
          <p:cNvPr id="238" name="Google Shape;238;p8"/>
          <p:cNvSpPr/>
          <p:nvPr/>
        </p:nvSpPr>
        <p:spPr>
          <a:xfrm>
            <a:off x="785375" y="1700000"/>
            <a:ext cx="2372416" cy="70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8"/>
          <p:cNvSpPr txBox="1"/>
          <p:nvPr/>
        </p:nvSpPr>
        <p:spPr>
          <a:xfrm>
            <a:off x="945375" y="1700000"/>
            <a:ext cx="760000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it-IT" sz="2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70</a:t>
            </a:r>
            <a:endParaRPr/>
          </a:p>
        </p:txBody>
      </p:sp>
      <p:sp>
        <p:nvSpPr>
          <p:cNvPr id="240" name="Google Shape;240;p8"/>
          <p:cNvSpPr txBox="1"/>
          <p:nvPr/>
        </p:nvSpPr>
        <p:spPr>
          <a:xfrm>
            <a:off x="1685375" y="1700000"/>
            <a:ext cx="1352416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risposte dal settore del rimorchio (ETA)</a:t>
            </a:r>
            <a:endParaRPr/>
          </a:p>
        </p:txBody>
      </p:sp>
      <p:sp>
        <p:nvSpPr>
          <p:cNvPr id="241" name="Google Shape;241;p8"/>
          <p:cNvSpPr/>
          <p:nvPr/>
        </p:nvSpPr>
        <p:spPr>
          <a:xfrm>
            <a:off x="3385791" y="1700000"/>
            <a:ext cx="2372416" cy="70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8"/>
          <p:cNvSpPr txBox="1"/>
          <p:nvPr/>
        </p:nvSpPr>
        <p:spPr>
          <a:xfrm>
            <a:off x="3545791" y="1700000"/>
            <a:ext cx="760000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it-IT" sz="2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26</a:t>
            </a:r>
            <a:endParaRPr/>
          </a:p>
        </p:txBody>
      </p:sp>
      <p:sp>
        <p:nvSpPr>
          <p:cNvPr id="243" name="Google Shape;243;p8"/>
          <p:cNvSpPr txBox="1"/>
          <p:nvPr/>
        </p:nvSpPr>
        <p:spPr>
          <a:xfrm>
            <a:off x="4285791" y="1700000"/>
            <a:ext cx="1352416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risposte dei piloti (EMPA)</a:t>
            </a:r>
            <a:endParaRPr/>
          </a:p>
        </p:txBody>
      </p:sp>
      <p:sp>
        <p:nvSpPr>
          <p:cNvPr id="244" name="Google Shape;244;p8"/>
          <p:cNvSpPr/>
          <p:nvPr/>
        </p:nvSpPr>
        <p:spPr>
          <a:xfrm>
            <a:off x="5986207" y="1700000"/>
            <a:ext cx="2372416" cy="70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8"/>
          <p:cNvSpPr txBox="1"/>
          <p:nvPr/>
        </p:nvSpPr>
        <p:spPr>
          <a:xfrm>
            <a:off x="6146207" y="1700000"/>
            <a:ext cx="760000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it-IT" sz="2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76</a:t>
            </a:r>
            <a:endParaRPr/>
          </a:p>
        </p:txBody>
      </p:sp>
      <p:sp>
        <p:nvSpPr>
          <p:cNvPr id="246" name="Google Shape;246;p8"/>
          <p:cNvSpPr txBox="1"/>
          <p:nvPr/>
        </p:nvSpPr>
        <p:spPr>
          <a:xfrm>
            <a:off x="6886207" y="1700000"/>
            <a:ext cx="1352416" cy="7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risposte dal mondo accademico (Piri Reis University)</a:t>
            </a:r>
            <a:endParaRPr/>
          </a:p>
        </p:txBody>
      </p:sp>
      <p:sp>
        <p:nvSpPr>
          <p:cNvPr id="247" name="Google Shape;247;p8"/>
          <p:cNvSpPr/>
          <p:nvPr/>
        </p:nvSpPr>
        <p:spPr>
          <a:xfrm>
            <a:off x="785375" y="2560000"/>
            <a:ext cx="3672625" cy="162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8"/>
          <p:cNvSpPr txBox="1"/>
          <p:nvPr/>
        </p:nvSpPr>
        <p:spPr>
          <a:xfrm>
            <a:off x="965375" y="2640000"/>
            <a:ext cx="3312625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Fabbisogni dell’industria</a:t>
            </a:r>
            <a:endParaRPr/>
          </a:p>
        </p:txBody>
      </p:sp>
      <p:sp>
        <p:nvSpPr>
          <p:cNvPr id="249" name="Google Shape;249;p8"/>
          <p:cNvSpPr/>
          <p:nvPr/>
        </p:nvSpPr>
        <p:spPr>
          <a:xfrm>
            <a:off x="965375" y="3020000"/>
            <a:ext cx="110000" cy="110000"/>
          </a:xfrm>
          <a:prstGeom prst="ellipse">
            <a:avLst/>
          </a:prstGeom>
          <a:solidFill>
            <a:srgbClr val="2FAE6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8"/>
          <p:cNvSpPr txBox="1"/>
          <p:nvPr/>
        </p:nvSpPr>
        <p:spPr>
          <a:xfrm>
            <a:off x="1185375" y="2990000"/>
            <a:ext cx="3092625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La formazione è richiesta ma scarsa: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oltre il 90% rileva una carenza di corsi «green»</a:t>
            </a:r>
            <a:endParaRPr sz="1000" b="0" i="0" u="none" strike="noStrike" cap="none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8"/>
          <p:cNvSpPr/>
          <p:nvPr/>
        </p:nvSpPr>
        <p:spPr>
          <a:xfrm>
            <a:off x="965375" y="3400000"/>
            <a:ext cx="110000" cy="110000"/>
          </a:xfrm>
          <a:prstGeom prst="ellipse">
            <a:avLst/>
          </a:prstGeom>
          <a:solidFill>
            <a:srgbClr val="2FAE6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8"/>
          <p:cNvSpPr txBox="1"/>
          <p:nvPr/>
        </p:nvSpPr>
        <p:spPr>
          <a:xfrm>
            <a:off x="1185375" y="3370000"/>
            <a:ext cx="3092625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Velocità, pianificazione e coordinamento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sono le principali fonti di consumi evitabili</a:t>
            </a:r>
            <a:endParaRPr/>
          </a:p>
        </p:txBody>
      </p:sp>
      <p:sp>
        <p:nvSpPr>
          <p:cNvPr id="253" name="Google Shape;253;p8"/>
          <p:cNvSpPr/>
          <p:nvPr/>
        </p:nvSpPr>
        <p:spPr>
          <a:xfrm>
            <a:off x="965375" y="3780000"/>
            <a:ext cx="110000" cy="110000"/>
          </a:xfrm>
          <a:prstGeom prst="ellipse">
            <a:avLst/>
          </a:prstGeom>
          <a:solidFill>
            <a:srgbClr val="2FAE6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8"/>
          <p:cNvSpPr txBox="1"/>
          <p:nvPr/>
        </p:nvSpPr>
        <p:spPr>
          <a:xfrm>
            <a:off x="1185375" y="3750000"/>
            <a:ext cx="3092625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La sicurezza deve restare la priorità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e non può essere sacrificata per ridurre le emissioni</a:t>
            </a:r>
            <a:endParaRPr/>
          </a:p>
        </p:txBody>
      </p:sp>
      <p:sp>
        <p:nvSpPr>
          <p:cNvPr id="255" name="Google Shape;255;p8"/>
          <p:cNvSpPr/>
          <p:nvPr/>
        </p:nvSpPr>
        <p:spPr>
          <a:xfrm>
            <a:off x="4686000" y="2560000"/>
            <a:ext cx="3672625" cy="162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8"/>
          <p:cNvSpPr txBox="1"/>
          <p:nvPr/>
        </p:nvSpPr>
        <p:spPr>
          <a:xfrm>
            <a:off x="4866000" y="2640000"/>
            <a:ext cx="3312625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Mondo accademico</a:t>
            </a:r>
            <a:endParaRPr/>
          </a:p>
        </p:txBody>
      </p:sp>
      <p:sp>
        <p:nvSpPr>
          <p:cNvPr id="257" name="Google Shape;257;p8"/>
          <p:cNvSpPr/>
          <p:nvPr/>
        </p:nvSpPr>
        <p:spPr>
          <a:xfrm>
            <a:off x="4866000" y="3020000"/>
            <a:ext cx="110000" cy="110000"/>
          </a:xfrm>
          <a:prstGeom prst="ellipse">
            <a:avLst/>
          </a:prstGeom>
          <a:solidFill>
            <a:srgbClr val="2FAE6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5086000" y="2990000"/>
            <a:ext cx="3092625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I principi di sostenibilità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vanno integrati nei curricula marittimi</a:t>
            </a:r>
            <a:endParaRPr/>
          </a:p>
        </p:txBody>
      </p:sp>
      <p:sp>
        <p:nvSpPr>
          <p:cNvPr id="259" name="Google Shape;259;p8"/>
          <p:cNvSpPr/>
          <p:nvPr/>
        </p:nvSpPr>
        <p:spPr>
          <a:xfrm>
            <a:off x="4866000" y="3400000"/>
            <a:ext cx="110000" cy="110000"/>
          </a:xfrm>
          <a:prstGeom prst="ellipse">
            <a:avLst/>
          </a:prstGeom>
          <a:solidFill>
            <a:srgbClr val="2FAE6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8"/>
          <p:cNvSpPr txBox="1"/>
          <p:nvPr/>
        </p:nvSpPr>
        <p:spPr>
          <a:xfrm>
            <a:off x="5086000" y="3370000"/>
            <a:ext cx="3092625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I docenti chiedono più formazione,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risorse e materiali didattici</a:t>
            </a:r>
            <a:endParaRPr/>
          </a:p>
        </p:txBody>
      </p:sp>
      <p:sp>
        <p:nvSpPr>
          <p:cNvPr id="261" name="Google Shape;261;p8"/>
          <p:cNvSpPr/>
          <p:nvPr/>
        </p:nvSpPr>
        <p:spPr>
          <a:xfrm>
            <a:off x="4866000" y="3780000"/>
            <a:ext cx="110000" cy="110000"/>
          </a:xfrm>
          <a:prstGeom prst="ellipse">
            <a:avLst/>
          </a:prstGeom>
          <a:solidFill>
            <a:srgbClr val="2FAE6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8"/>
          <p:cNvSpPr txBox="1"/>
          <p:nvPr/>
        </p:nvSpPr>
        <p:spPr>
          <a:xfrm>
            <a:off x="5086000" y="3750000"/>
            <a:ext cx="3092625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Il cambiamento comportamentale è ritenuto efficace,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ma è difficile da insegnare</a:t>
            </a:r>
            <a:endParaRPr/>
          </a:p>
        </p:txBody>
      </p:sp>
      <p:sp>
        <p:nvSpPr>
          <p:cNvPr id="263" name="Google Shape;263;p8"/>
          <p:cNvSpPr txBox="1"/>
          <p:nvPr/>
        </p:nvSpPr>
        <p:spPr>
          <a:xfrm>
            <a:off x="785375" y="4300000"/>
            <a:ext cx="7573250" cy="4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it-IT" sz="1150" b="1" i="0" u="none" strike="noStrike" cap="none" dirty="0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Risultato chiave: </a:t>
            </a:r>
            <a:r>
              <a:rPr lang="it-IT" sz="1150" b="0" i="0" u="none" strike="noStrike" cap="none" dirty="0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la consapevolezza della necessità di decarbonizzare è alta, ma non si traduce nella pratica quotidiana. La leva è il cambiamento comportamentale.</a:t>
            </a:r>
            <a:endParaRPr dirty="0"/>
          </a:p>
        </p:txBody>
      </p:sp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5565" y="1210000"/>
            <a:ext cx="433060" cy="43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 title="EN Co-funded by the EU_POS.jpg"/>
          <p:cNvPicPr preferRelativeResize="0"/>
          <p:nvPr/>
        </p:nvPicPr>
        <p:blipFill rotWithShape="1">
          <a:blip r:embed="rId4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7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9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WP3 – Analisi dei dati grezzi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9"/>
          <p:cNvSpPr txBox="1"/>
          <p:nvPr/>
        </p:nvSpPr>
        <p:spPr>
          <a:xfrm>
            <a:off x="785375" y="1300000"/>
            <a:ext cx="560000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Report di settore su buone pratiche e casi studio, coordinato da MAR.TE.</a:t>
            </a:r>
            <a:endParaRPr/>
          </a:p>
        </p:txBody>
      </p:sp>
      <p:sp>
        <p:nvSpPr>
          <p:cNvPr id="275" name="Google Shape;275;p9"/>
          <p:cNvSpPr/>
          <p:nvPr/>
        </p:nvSpPr>
        <p:spPr>
          <a:xfrm>
            <a:off x="785375" y="1700000"/>
            <a:ext cx="1850000" cy="2340000"/>
          </a:xfrm>
          <a:prstGeom prst="roundRect">
            <a:avLst>
              <a:gd name="adj" fmla="val 5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9"/>
          <p:cNvSpPr/>
          <p:nvPr/>
        </p:nvSpPr>
        <p:spPr>
          <a:xfrm>
            <a:off x="935375" y="1830000"/>
            <a:ext cx="360000" cy="36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77" name="Google Shape;277;p9"/>
          <p:cNvSpPr txBox="1"/>
          <p:nvPr/>
        </p:nvSpPr>
        <p:spPr>
          <a:xfrm>
            <a:off x="1395375" y="1810000"/>
            <a:ext cx="1140000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Cosa abbiamo raccolto</a:t>
            </a:r>
            <a:endParaRPr/>
          </a:p>
        </p:txBody>
      </p:sp>
      <p:sp>
        <p:nvSpPr>
          <p:cNvPr id="278" name="Google Shape;278;p9"/>
          <p:cNvSpPr/>
          <p:nvPr/>
        </p:nvSpPr>
        <p:spPr>
          <a:xfrm rot="5400000">
            <a:off x="2675375" y="2810000"/>
            <a:ext cx="180000" cy="120000"/>
          </a:xfrm>
          <a:prstGeom prst="triangle">
            <a:avLst>
              <a:gd name="adj" fmla="val 50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9"/>
          <p:cNvSpPr/>
          <p:nvPr/>
        </p:nvSpPr>
        <p:spPr>
          <a:xfrm>
            <a:off x="2835375" y="1700000"/>
            <a:ext cx="2750000" cy="2340000"/>
          </a:xfrm>
          <a:prstGeom prst="roundRect">
            <a:avLst>
              <a:gd name="adj" fmla="val 5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9"/>
          <p:cNvSpPr/>
          <p:nvPr/>
        </p:nvSpPr>
        <p:spPr>
          <a:xfrm>
            <a:off x="2985375" y="1830000"/>
            <a:ext cx="360000" cy="36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281" name="Google Shape;281;p9"/>
          <p:cNvSpPr txBox="1"/>
          <p:nvPr/>
        </p:nvSpPr>
        <p:spPr>
          <a:xfrm>
            <a:off x="3445375" y="1810000"/>
            <a:ext cx="2040000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Come abbiamo classificato le pratiche</a:t>
            </a:r>
            <a:endParaRPr/>
          </a:p>
        </p:txBody>
      </p:sp>
      <p:sp>
        <p:nvSpPr>
          <p:cNvPr id="282" name="Google Shape;282;p9"/>
          <p:cNvSpPr/>
          <p:nvPr/>
        </p:nvSpPr>
        <p:spPr>
          <a:xfrm rot="5400000">
            <a:off x="5625375" y="2810000"/>
            <a:ext cx="180000" cy="120000"/>
          </a:xfrm>
          <a:prstGeom prst="triangle">
            <a:avLst>
              <a:gd name="adj" fmla="val 50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9"/>
          <p:cNvSpPr/>
          <p:nvPr/>
        </p:nvSpPr>
        <p:spPr>
          <a:xfrm>
            <a:off x="5785375" y="1700000"/>
            <a:ext cx="2573000" cy="2340000"/>
          </a:xfrm>
          <a:prstGeom prst="roundRect">
            <a:avLst>
              <a:gd name="adj" fmla="val 5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9"/>
          <p:cNvSpPr/>
          <p:nvPr/>
        </p:nvSpPr>
        <p:spPr>
          <a:xfrm>
            <a:off x="5935375" y="1830000"/>
            <a:ext cx="360000" cy="36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85" name="Google Shape;285;p9"/>
          <p:cNvSpPr txBox="1"/>
          <p:nvPr/>
        </p:nvSpPr>
        <p:spPr>
          <a:xfrm>
            <a:off x="6395375" y="1810000"/>
            <a:ext cx="1863000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Cosa insegnano i casi studio</a:t>
            </a:r>
            <a:endParaRPr/>
          </a:p>
        </p:txBody>
      </p:sp>
      <p:sp>
        <p:nvSpPr>
          <p:cNvPr id="286" name="Google Shape;286;p9"/>
          <p:cNvSpPr txBox="1"/>
          <p:nvPr/>
        </p:nvSpPr>
        <p:spPr>
          <a:xfrm>
            <a:off x="935375" y="2290000"/>
            <a:ext cx="500000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4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/>
          </a:p>
        </p:txBody>
      </p:sp>
      <p:sp>
        <p:nvSpPr>
          <p:cNvPr id="287" name="Google Shape;287;p9"/>
          <p:cNvSpPr txBox="1"/>
          <p:nvPr/>
        </p:nvSpPr>
        <p:spPr>
          <a:xfrm>
            <a:off x="1455375" y="2290000"/>
            <a:ext cx="1030000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buone pratiche validate</a:t>
            </a:r>
            <a:endParaRPr/>
          </a:p>
        </p:txBody>
      </p:sp>
      <p:sp>
        <p:nvSpPr>
          <p:cNvPr id="288" name="Google Shape;288;p9"/>
          <p:cNvSpPr txBox="1"/>
          <p:nvPr/>
        </p:nvSpPr>
        <p:spPr>
          <a:xfrm>
            <a:off x="935375" y="2850000"/>
            <a:ext cx="500000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4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18</a:t>
            </a:r>
            <a:endParaRPr/>
          </a:p>
        </p:txBody>
      </p:sp>
      <p:sp>
        <p:nvSpPr>
          <p:cNvPr id="289" name="Google Shape;289;p9"/>
          <p:cNvSpPr txBox="1"/>
          <p:nvPr/>
        </p:nvSpPr>
        <p:spPr>
          <a:xfrm>
            <a:off x="1455375" y="2850000"/>
            <a:ext cx="1030000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casi studio</a:t>
            </a:r>
            <a:endParaRPr/>
          </a:p>
        </p:txBody>
      </p:sp>
      <p:sp>
        <p:nvSpPr>
          <p:cNvPr id="290" name="Google Shape;290;p9"/>
          <p:cNvSpPr txBox="1"/>
          <p:nvPr/>
        </p:nvSpPr>
        <p:spPr>
          <a:xfrm>
            <a:off x="935375" y="3410000"/>
            <a:ext cx="500000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it-IT" sz="24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/>
          </a:p>
        </p:txBody>
      </p:sp>
      <p:sp>
        <p:nvSpPr>
          <p:cNvPr id="291" name="Google Shape;291;p9"/>
          <p:cNvSpPr txBox="1"/>
          <p:nvPr/>
        </p:nvSpPr>
        <p:spPr>
          <a:xfrm>
            <a:off x="1455375" y="3410000"/>
            <a:ext cx="1030000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partner coinvolti</a:t>
            </a:r>
            <a:endParaRPr/>
          </a:p>
        </p:txBody>
      </p:sp>
      <p:sp>
        <p:nvSpPr>
          <p:cNvPr id="292" name="Google Shape;292;p9"/>
          <p:cNvSpPr/>
          <p:nvPr/>
        </p:nvSpPr>
        <p:spPr>
          <a:xfrm>
            <a:off x="2985375" y="2310000"/>
            <a:ext cx="38000" cy="410000"/>
          </a:xfrm>
          <a:prstGeom prst="rect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9"/>
          <p:cNvSpPr txBox="1"/>
          <p:nvPr/>
        </p:nvSpPr>
        <p:spPr>
          <a:xfrm>
            <a:off x="3095375" y="2290000"/>
            <a:ext cx="2340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Riduzione delle emissioni</a:t>
            </a:r>
            <a:endParaRPr/>
          </a:p>
          <a:p>
            <a:pPr marL="0" marR="0" lvl="0" indent="0" algn="l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it-IT" sz="8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biocarburanti, propulsione ecologica, monitoraggio e manutenzione</a:t>
            </a:r>
            <a:endParaRPr/>
          </a:p>
        </p:txBody>
      </p:sp>
      <p:sp>
        <p:nvSpPr>
          <p:cNvPr id="294" name="Google Shape;294;p9"/>
          <p:cNvSpPr/>
          <p:nvPr/>
        </p:nvSpPr>
        <p:spPr>
          <a:xfrm>
            <a:off x="2985375" y="2860000"/>
            <a:ext cx="38000" cy="410000"/>
          </a:xfrm>
          <a:prstGeom prst="rect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9"/>
          <p:cNvSpPr txBox="1"/>
          <p:nvPr/>
        </p:nvSpPr>
        <p:spPr>
          <a:xfrm>
            <a:off x="3095375" y="2840000"/>
            <a:ext cx="2340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Efficienza operativa</a:t>
            </a:r>
            <a:endParaRPr/>
          </a:p>
          <a:p>
            <a:pPr marL="0" marR="0" lvl="0" indent="0" algn="l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it-IT" sz="8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velocità e rotte ottimizzate, dati in tempo reale, simulazione di manovre</a:t>
            </a:r>
            <a:endParaRPr/>
          </a:p>
        </p:txBody>
      </p:sp>
      <p:sp>
        <p:nvSpPr>
          <p:cNvPr id="296" name="Google Shape;296;p9"/>
          <p:cNvSpPr/>
          <p:nvPr/>
        </p:nvSpPr>
        <p:spPr>
          <a:xfrm>
            <a:off x="2985375" y="3410000"/>
            <a:ext cx="38000" cy="560000"/>
          </a:xfrm>
          <a:prstGeom prst="rect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9"/>
          <p:cNvSpPr txBox="1"/>
          <p:nvPr/>
        </p:nvSpPr>
        <p:spPr>
          <a:xfrm>
            <a:off x="3095375" y="3390000"/>
            <a:ext cx="23400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Coinvolgimento e sviluppo professionale</a:t>
            </a:r>
            <a:endParaRPr/>
          </a:p>
          <a:p>
            <a:pPr marL="0" marR="0" lvl="0" indent="0" algn="l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it-IT" sz="8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formazione continua, cambiamento comportamentale, collaborazione tra porti</a:t>
            </a:r>
            <a:endParaRPr/>
          </a:p>
        </p:txBody>
      </p:sp>
      <p:sp>
        <p:nvSpPr>
          <p:cNvPr id="298" name="Google Shape;298;p9"/>
          <p:cNvSpPr txBox="1"/>
          <p:nvPr/>
        </p:nvSpPr>
        <p:spPr>
          <a:xfrm>
            <a:off x="5935375" y="2290000"/>
            <a:ext cx="2273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Quali ambiti operativi richiedono formazione comportamentale</a:t>
            </a:r>
            <a:endParaRPr/>
          </a:p>
          <a:p>
            <a:pPr marL="0" marR="0" lvl="0" indent="0" algn="l" rtl="0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Quali fattori incidono sulle emissioni:</a:t>
            </a:r>
            <a:endParaRPr/>
          </a:p>
        </p:txBody>
      </p:sp>
      <p:sp>
        <p:nvSpPr>
          <p:cNvPr id="299" name="Google Shape;299;p9"/>
          <p:cNvSpPr/>
          <p:nvPr/>
        </p:nvSpPr>
        <p:spPr>
          <a:xfrm>
            <a:off x="5935375" y="3090000"/>
            <a:ext cx="540000" cy="24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it-IT" sz="8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Meteo</a:t>
            </a:r>
            <a:endParaRPr/>
          </a:p>
        </p:txBody>
      </p:sp>
      <p:sp>
        <p:nvSpPr>
          <p:cNvPr id="300" name="Google Shape;300;p9"/>
          <p:cNvSpPr/>
          <p:nvPr/>
        </p:nvSpPr>
        <p:spPr>
          <a:xfrm>
            <a:off x="6535375" y="3090000"/>
            <a:ext cx="540000" cy="24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it-IT" sz="8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Marea</a:t>
            </a:r>
            <a:endParaRPr/>
          </a:p>
        </p:txBody>
      </p:sp>
      <p:sp>
        <p:nvSpPr>
          <p:cNvPr id="301" name="Google Shape;301;p9"/>
          <p:cNvSpPr/>
          <p:nvPr/>
        </p:nvSpPr>
        <p:spPr>
          <a:xfrm>
            <a:off x="7135375" y="3090000"/>
            <a:ext cx="1000000" cy="24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it-IT" sz="8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Tempi di attesa</a:t>
            </a:r>
            <a:endParaRPr/>
          </a:p>
        </p:txBody>
      </p:sp>
      <p:sp>
        <p:nvSpPr>
          <p:cNvPr id="302" name="Google Shape;302;p9"/>
          <p:cNvSpPr/>
          <p:nvPr/>
        </p:nvSpPr>
        <p:spPr>
          <a:xfrm>
            <a:off x="5935375" y="3400000"/>
            <a:ext cx="1560000" cy="24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it-IT" sz="8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Caratteristiche del porto</a:t>
            </a:r>
            <a:endParaRPr/>
          </a:p>
        </p:txBody>
      </p:sp>
      <p:sp>
        <p:nvSpPr>
          <p:cNvPr id="303" name="Google Shape;303;p9"/>
          <p:cNvSpPr/>
          <p:nvPr/>
        </p:nvSpPr>
        <p:spPr>
          <a:xfrm>
            <a:off x="5935375" y="3710000"/>
            <a:ext cx="1900000" cy="24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it-IT" sz="8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Elettrificazione delle banchine</a:t>
            </a:r>
            <a:endParaRPr/>
          </a:p>
        </p:txBody>
      </p:sp>
      <p:sp>
        <p:nvSpPr>
          <p:cNvPr id="304" name="Google Shape;304;p9"/>
          <p:cNvSpPr/>
          <p:nvPr/>
        </p:nvSpPr>
        <p:spPr>
          <a:xfrm>
            <a:off x="785375" y="4160000"/>
            <a:ext cx="7573250" cy="640000"/>
          </a:xfrm>
          <a:prstGeom prst="roundRect">
            <a:avLst>
              <a:gd name="adj" fmla="val 12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9"/>
          <p:cNvSpPr txBox="1"/>
          <p:nvPr/>
        </p:nvSpPr>
        <p:spPr>
          <a:xfrm>
            <a:off x="1015375" y="4160000"/>
            <a:ext cx="4100000" cy="6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lang="it-IT" sz="850" b="1" i="0" u="none" strike="noStrike" cap="none">
                <a:solidFill>
                  <a:srgbClr val="D6E4FA"/>
                </a:solidFill>
                <a:latin typeface="Montserrat"/>
                <a:ea typeface="Montserrat"/>
                <a:cs typeface="Montserrat"/>
                <a:sym typeface="Montserrat"/>
              </a:rPr>
              <a:t>OUTPUT PER IL WP4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it-IT" sz="11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Fabbisogni formativi raggruppati in:</a:t>
            </a:r>
            <a:endParaRPr/>
          </a:p>
        </p:txBody>
      </p:sp>
      <p:sp>
        <p:nvSpPr>
          <p:cNvPr id="306" name="Google Shape;306;p9"/>
          <p:cNvSpPr/>
          <p:nvPr/>
        </p:nvSpPr>
        <p:spPr>
          <a:xfrm>
            <a:off x="5128625" y="4330000"/>
            <a:ext cx="950000" cy="30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Tecnici</a:t>
            </a:r>
            <a:endParaRPr/>
          </a:p>
        </p:txBody>
      </p:sp>
      <p:sp>
        <p:nvSpPr>
          <p:cNvPr id="307" name="Google Shape;307;p9"/>
          <p:cNvSpPr/>
          <p:nvPr/>
        </p:nvSpPr>
        <p:spPr>
          <a:xfrm>
            <a:off x="6178625" y="4330000"/>
            <a:ext cx="950000" cy="30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Operativi</a:t>
            </a:r>
            <a:endParaRPr/>
          </a:p>
        </p:txBody>
      </p:sp>
      <p:sp>
        <p:nvSpPr>
          <p:cNvPr id="308" name="Google Shape;308;p9"/>
          <p:cNvSpPr/>
          <p:nvPr/>
        </p:nvSpPr>
        <p:spPr>
          <a:xfrm>
            <a:off x="7228625" y="4330000"/>
            <a:ext cx="950000" cy="30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Normativi</a:t>
            </a:r>
            <a:endParaRPr/>
          </a:p>
        </p:txBody>
      </p:sp>
      <p:pic>
        <p:nvPicPr>
          <p:cNvPr id="309" name="Google Shape;309;p9"/>
          <p:cNvPicPr preferRelativeResize="0"/>
          <p:nvPr/>
        </p:nvPicPr>
        <p:blipFill rotWithShape="1">
          <a:blip r:embed="rId3">
            <a:alphaModFix/>
          </a:blip>
          <a:srcRect l="3281" r="3281"/>
          <a:stretch/>
        </p:blipFill>
        <p:spPr>
          <a:xfrm>
            <a:off x="7629528" y="1210000"/>
            <a:ext cx="729097" cy="43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10" name="Google Shape;310;p9" title="EN Co-funded by the EU_POS.jpg"/>
          <p:cNvPicPr preferRelativeResize="0"/>
          <p:nvPr/>
        </p:nvPicPr>
        <p:blipFill rotWithShape="1">
          <a:blip r:embed="rId4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9"/>
          <p:cNvPicPr preferRelativeResize="0"/>
          <p:nvPr/>
        </p:nvPicPr>
        <p:blipFill rotWithShape="1">
          <a:blip r:embed="rId7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0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WP4 – Sviluppo del materiale didattico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0"/>
          <p:cNvSpPr txBox="1"/>
          <p:nvPr/>
        </p:nvSpPr>
        <p:spPr>
          <a:xfrm>
            <a:off x="785375" y="1300000"/>
            <a:ext cx="560000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Dalle evidenze ai curricula per tre percorsi formativi</a:t>
            </a:r>
            <a:endParaRPr/>
          </a:p>
        </p:txBody>
      </p:sp>
      <p:sp>
        <p:nvSpPr>
          <p:cNvPr id="320" name="Google Shape;320;p10"/>
          <p:cNvSpPr/>
          <p:nvPr/>
        </p:nvSpPr>
        <p:spPr>
          <a:xfrm>
            <a:off x="785375" y="1700000"/>
            <a:ext cx="1743312" cy="195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0"/>
          <p:cNvSpPr/>
          <p:nvPr/>
        </p:nvSpPr>
        <p:spPr>
          <a:xfrm>
            <a:off x="935375" y="1880000"/>
            <a:ext cx="620000" cy="230000"/>
          </a:xfrm>
          <a:prstGeom prst="roundRect">
            <a:avLst>
              <a:gd name="adj" fmla="val 50000"/>
            </a:avLst>
          </a:prstGeom>
          <a:solidFill>
            <a:srgbClr val="DCE7F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WP2</a:t>
            </a:r>
            <a:endParaRPr/>
          </a:p>
        </p:txBody>
      </p:sp>
      <p:sp>
        <p:nvSpPr>
          <p:cNvPr id="322" name="Google Shape;322;p10"/>
          <p:cNvSpPr txBox="1"/>
          <p:nvPr/>
        </p:nvSpPr>
        <p:spPr>
          <a:xfrm>
            <a:off x="935375" y="2220000"/>
            <a:ext cx="1443312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Analisi dei fabbisogni</a:t>
            </a:r>
            <a:endParaRPr/>
          </a:p>
        </p:txBody>
      </p:sp>
      <p:sp>
        <p:nvSpPr>
          <p:cNvPr id="323" name="Google Shape;323;p10"/>
          <p:cNvSpPr txBox="1"/>
          <p:nvPr/>
        </p:nvSpPr>
        <p:spPr>
          <a:xfrm>
            <a:off x="935375" y="2700000"/>
            <a:ext cx="1443312" cy="8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Indagini e letteratura definiscono lacune di competenze e fabbisogni formativi</a:t>
            </a:r>
            <a:endParaRPr/>
          </a:p>
        </p:txBody>
      </p:sp>
      <p:sp>
        <p:nvSpPr>
          <p:cNvPr id="324" name="Google Shape;324;p10"/>
          <p:cNvSpPr/>
          <p:nvPr/>
        </p:nvSpPr>
        <p:spPr>
          <a:xfrm rot="5400000">
            <a:off x="2538687" y="2615000"/>
            <a:ext cx="180000" cy="120000"/>
          </a:xfrm>
          <a:prstGeom prst="triangle">
            <a:avLst>
              <a:gd name="adj" fmla="val 50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0"/>
          <p:cNvSpPr/>
          <p:nvPr/>
        </p:nvSpPr>
        <p:spPr>
          <a:xfrm>
            <a:off x="2728687" y="1700000"/>
            <a:ext cx="1743312" cy="195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0"/>
          <p:cNvSpPr/>
          <p:nvPr/>
        </p:nvSpPr>
        <p:spPr>
          <a:xfrm>
            <a:off x="2878687" y="1880000"/>
            <a:ext cx="620000" cy="230000"/>
          </a:xfrm>
          <a:prstGeom prst="roundRect">
            <a:avLst>
              <a:gd name="adj" fmla="val 50000"/>
            </a:avLst>
          </a:prstGeom>
          <a:solidFill>
            <a:srgbClr val="DCE7F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WP3</a:t>
            </a:r>
            <a:endParaRPr/>
          </a:p>
        </p:txBody>
      </p:sp>
      <p:sp>
        <p:nvSpPr>
          <p:cNvPr id="327" name="Google Shape;327;p10"/>
          <p:cNvSpPr txBox="1"/>
          <p:nvPr/>
        </p:nvSpPr>
        <p:spPr>
          <a:xfrm>
            <a:off x="2878687" y="2220000"/>
            <a:ext cx="1443312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Buone pratiche</a:t>
            </a:r>
            <a:endParaRPr/>
          </a:p>
        </p:txBody>
      </p:sp>
      <p:sp>
        <p:nvSpPr>
          <p:cNvPr id="328" name="Google Shape;328;p10"/>
          <p:cNvSpPr txBox="1"/>
          <p:nvPr/>
        </p:nvSpPr>
        <p:spPr>
          <a:xfrm>
            <a:off x="2878687" y="2700000"/>
            <a:ext cx="1443312" cy="8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17 pratiche e 18 casi studio tradotti in fabbisogni formativi</a:t>
            </a:r>
            <a:endParaRPr/>
          </a:p>
        </p:txBody>
      </p:sp>
      <p:sp>
        <p:nvSpPr>
          <p:cNvPr id="329" name="Google Shape;329;p10"/>
          <p:cNvSpPr/>
          <p:nvPr/>
        </p:nvSpPr>
        <p:spPr>
          <a:xfrm rot="5400000">
            <a:off x="4481999" y="2615000"/>
            <a:ext cx="180000" cy="120000"/>
          </a:xfrm>
          <a:prstGeom prst="triangle">
            <a:avLst>
              <a:gd name="adj" fmla="val 50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0"/>
          <p:cNvSpPr/>
          <p:nvPr/>
        </p:nvSpPr>
        <p:spPr>
          <a:xfrm>
            <a:off x="4671999" y="1700000"/>
            <a:ext cx="1743312" cy="1950000"/>
          </a:xfrm>
          <a:prstGeom prst="roundRect">
            <a:avLst>
              <a:gd name="adj" fmla="val 6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0"/>
          <p:cNvSpPr/>
          <p:nvPr/>
        </p:nvSpPr>
        <p:spPr>
          <a:xfrm>
            <a:off x="4821999" y="1880000"/>
            <a:ext cx="620000" cy="23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WP4</a:t>
            </a:r>
            <a:endParaRPr/>
          </a:p>
        </p:txBody>
      </p:sp>
      <p:sp>
        <p:nvSpPr>
          <p:cNvPr id="332" name="Google Shape;332;p10"/>
          <p:cNvSpPr txBox="1"/>
          <p:nvPr/>
        </p:nvSpPr>
        <p:spPr>
          <a:xfrm>
            <a:off x="4821999" y="2220000"/>
            <a:ext cx="1443312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Progettazione dei curricula</a:t>
            </a:r>
            <a:endParaRPr/>
          </a:p>
        </p:txBody>
      </p:sp>
      <p:sp>
        <p:nvSpPr>
          <p:cNvPr id="333" name="Google Shape;333;p10"/>
          <p:cNvSpPr txBox="1"/>
          <p:nvPr/>
        </p:nvSpPr>
        <p:spPr>
          <a:xfrm>
            <a:off x="4821999" y="2700000"/>
            <a:ext cx="1443312" cy="8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Risultati di apprendimento, programmi e materiali sul modello COM-B</a:t>
            </a:r>
            <a:endParaRPr/>
          </a:p>
        </p:txBody>
      </p:sp>
      <p:sp>
        <p:nvSpPr>
          <p:cNvPr id="334" name="Google Shape;334;p10"/>
          <p:cNvSpPr/>
          <p:nvPr/>
        </p:nvSpPr>
        <p:spPr>
          <a:xfrm rot="5400000">
            <a:off x="6425311" y="2615000"/>
            <a:ext cx="180000" cy="120000"/>
          </a:xfrm>
          <a:prstGeom prst="triangle">
            <a:avLst>
              <a:gd name="adj" fmla="val 50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0"/>
          <p:cNvSpPr/>
          <p:nvPr/>
        </p:nvSpPr>
        <p:spPr>
          <a:xfrm>
            <a:off x="6615311" y="1700000"/>
            <a:ext cx="1743312" cy="195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0"/>
          <p:cNvSpPr/>
          <p:nvPr/>
        </p:nvSpPr>
        <p:spPr>
          <a:xfrm>
            <a:off x="6765311" y="1880000"/>
            <a:ext cx="620000" cy="230000"/>
          </a:xfrm>
          <a:prstGeom prst="roundRect">
            <a:avLst>
              <a:gd name="adj" fmla="val 50000"/>
            </a:avLst>
          </a:prstGeom>
          <a:solidFill>
            <a:srgbClr val="DCE7F8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WP5</a:t>
            </a:r>
            <a:endParaRPr/>
          </a:p>
        </p:txBody>
      </p:sp>
      <p:sp>
        <p:nvSpPr>
          <p:cNvPr id="337" name="Google Shape;337;p10"/>
          <p:cNvSpPr txBox="1"/>
          <p:nvPr/>
        </p:nvSpPr>
        <p:spPr>
          <a:xfrm>
            <a:off x="6765311" y="2220000"/>
            <a:ext cx="1443312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Sperimentazione e valutazione</a:t>
            </a:r>
            <a:endParaRPr/>
          </a:p>
        </p:txBody>
      </p:sp>
      <p:sp>
        <p:nvSpPr>
          <p:cNvPr id="338" name="Google Shape;338;p10"/>
          <p:cNvSpPr txBox="1"/>
          <p:nvPr/>
        </p:nvSpPr>
        <p:spPr>
          <a:xfrm>
            <a:off x="6765311" y="2700000"/>
            <a:ext cx="1443312" cy="8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Corsi testati con studenti, professionisti e formatori, poi revisionati</a:t>
            </a:r>
            <a:endParaRPr/>
          </a:p>
        </p:txBody>
      </p:sp>
      <p:sp>
        <p:nvSpPr>
          <p:cNvPr id="339" name="Google Shape;339;p10"/>
          <p:cNvSpPr txBox="1"/>
          <p:nvPr/>
        </p:nvSpPr>
        <p:spPr>
          <a:xfrm>
            <a:off x="785375" y="3900000"/>
            <a:ext cx="757325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it-IT" sz="11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Principi di progettazione: </a:t>
            </a:r>
            <a:r>
              <a:rPr lang="it-IT" sz="115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modello comportamentale COM-B, casi studio reali, esercitazioni al simulatore e blended learning, per istruzione superiore (HEI), formazione professionale (VET) e formazione dei formatori (TTT).</a:t>
            </a:r>
            <a:endParaRPr/>
          </a:p>
        </p:txBody>
      </p:sp>
      <p:pic>
        <p:nvPicPr>
          <p:cNvPr id="340" name="Google Shape;340;p10"/>
          <p:cNvPicPr preferRelativeResize="0"/>
          <p:nvPr/>
        </p:nvPicPr>
        <p:blipFill rotWithShape="1">
          <a:blip r:embed="rId3">
            <a:alphaModFix/>
          </a:blip>
          <a:srcRect l="6564" r="6564"/>
          <a:stretch/>
        </p:blipFill>
        <p:spPr>
          <a:xfrm>
            <a:off x="7869783" y="1210000"/>
            <a:ext cx="488842" cy="43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41" name="Google Shape;341;p10" title="EN Co-funded by the EU_POS.jpg"/>
          <p:cNvPicPr preferRelativeResize="0"/>
          <p:nvPr/>
        </p:nvPicPr>
        <p:blipFill rotWithShape="1">
          <a:blip r:embed="rId4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0"/>
          <p:cNvPicPr preferRelativeResize="0"/>
          <p:nvPr/>
        </p:nvPicPr>
        <p:blipFill rotWithShape="1">
          <a:blip r:embed="rId7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1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WP4 – Tre percorsi formativi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1"/>
          <p:cNvSpPr txBox="1"/>
          <p:nvPr/>
        </p:nvSpPr>
        <p:spPr>
          <a:xfrm>
            <a:off x="785375" y="1300000"/>
            <a:ext cx="757325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Tre gruppi target, un unico approccio comportamentale</a:t>
            </a:r>
            <a:endParaRPr/>
          </a:p>
        </p:txBody>
      </p:sp>
      <p:sp>
        <p:nvSpPr>
          <p:cNvPr id="351" name="Google Shape;351;p11"/>
          <p:cNvSpPr/>
          <p:nvPr/>
        </p:nvSpPr>
        <p:spPr>
          <a:xfrm>
            <a:off x="785375" y="1680000"/>
            <a:ext cx="2372416" cy="262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1"/>
          <p:cNvSpPr/>
          <p:nvPr/>
        </p:nvSpPr>
        <p:spPr>
          <a:xfrm>
            <a:off x="955375" y="1860000"/>
            <a:ext cx="700000" cy="280000"/>
          </a:xfrm>
          <a:prstGeom prst="roundRect">
            <a:avLst>
              <a:gd name="adj" fmla="val 50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HEI</a:t>
            </a:r>
            <a:endParaRPr/>
          </a:p>
        </p:txBody>
      </p:sp>
      <p:sp>
        <p:nvSpPr>
          <p:cNvPr id="353" name="Google Shape;353;p11"/>
          <p:cNvSpPr txBox="1"/>
          <p:nvPr/>
        </p:nvSpPr>
        <p:spPr>
          <a:xfrm>
            <a:off x="955375" y="2220000"/>
            <a:ext cx="2032416" cy="4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it-IT" sz="12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Istruzione superiore</a:t>
            </a:r>
            <a:endParaRPr/>
          </a:p>
        </p:txBody>
      </p:sp>
      <p:sp>
        <p:nvSpPr>
          <p:cNvPr id="354" name="Google Shape;354;p11"/>
          <p:cNvSpPr txBox="1"/>
          <p:nvPr/>
        </p:nvSpPr>
        <p:spPr>
          <a:xfrm>
            <a:off x="955375" y="2700000"/>
            <a:ext cx="2032416" cy="1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Per: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futuri manager, piloti e comandanti di porto</a:t>
            </a:r>
            <a:endParaRPr/>
          </a:p>
          <a:p>
            <a:pPr marL="0" marR="0" lvl="0" indent="0" algn="l" rtl="0">
              <a:lnSpc>
                <a:spcPct val="108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Formato: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corso di 14 settimane, 28 ore, 4 ECTS, blended learning</a:t>
            </a:r>
            <a:endParaRPr/>
          </a:p>
          <a:p>
            <a:pPr marL="0" marR="0" lvl="0" indent="0" algn="l" rtl="0">
              <a:lnSpc>
                <a:spcPct val="108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Focus: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sostenibilità nella navigazione e nella gestione portuale</a:t>
            </a:r>
            <a:endParaRPr/>
          </a:p>
        </p:txBody>
      </p:sp>
      <p:sp>
        <p:nvSpPr>
          <p:cNvPr id="355" name="Google Shape;355;p11"/>
          <p:cNvSpPr/>
          <p:nvPr/>
        </p:nvSpPr>
        <p:spPr>
          <a:xfrm>
            <a:off x="3385791" y="1680000"/>
            <a:ext cx="2372416" cy="262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1"/>
          <p:cNvSpPr/>
          <p:nvPr/>
        </p:nvSpPr>
        <p:spPr>
          <a:xfrm>
            <a:off x="3555791" y="1860000"/>
            <a:ext cx="700000" cy="280000"/>
          </a:xfrm>
          <a:prstGeom prst="roundRect">
            <a:avLst>
              <a:gd name="adj" fmla="val 50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VET</a:t>
            </a:r>
            <a:endParaRPr/>
          </a:p>
        </p:txBody>
      </p:sp>
      <p:sp>
        <p:nvSpPr>
          <p:cNvPr id="357" name="Google Shape;357;p11"/>
          <p:cNvSpPr txBox="1"/>
          <p:nvPr/>
        </p:nvSpPr>
        <p:spPr>
          <a:xfrm>
            <a:off x="3555791" y="2220000"/>
            <a:ext cx="2032416" cy="4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it-IT" sz="12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Istruzione e formazione professionale</a:t>
            </a:r>
            <a:endParaRPr/>
          </a:p>
        </p:txBody>
      </p:sp>
      <p:sp>
        <p:nvSpPr>
          <p:cNvPr id="358" name="Google Shape;358;p11"/>
          <p:cNvSpPr txBox="1"/>
          <p:nvPr/>
        </p:nvSpPr>
        <p:spPr>
          <a:xfrm>
            <a:off x="3555791" y="2700000"/>
            <a:ext cx="2032416" cy="1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Per: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piloti e comandanti di rimorchiatori in servizio</a:t>
            </a:r>
            <a:endParaRPr/>
          </a:p>
          <a:p>
            <a:pPr marL="0" marR="0" lvl="0" indent="0" algn="l" rtl="0">
              <a:lnSpc>
                <a:spcPct val="108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Formato: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corso intensivo di due giorni</a:t>
            </a:r>
            <a:endParaRPr/>
          </a:p>
          <a:p>
            <a:pPr marL="0" marR="0" lvl="0" indent="0" algn="l" rtl="0">
              <a:lnSpc>
                <a:spcPct val="108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Focus: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normativa, carburanti e risparmio energetico, poi esercitazioni al simulatore con debriefing</a:t>
            </a:r>
            <a:endParaRPr/>
          </a:p>
        </p:txBody>
      </p:sp>
      <p:sp>
        <p:nvSpPr>
          <p:cNvPr id="359" name="Google Shape;359;p11"/>
          <p:cNvSpPr/>
          <p:nvPr/>
        </p:nvSpPr>
        <p:spPr>
          <a:xfrm>
            <a:off x="5986207" y="1680000"/>
            <a:ext cx="2372416" cy="262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1"/>
          <p:cNvSpPr/>
          <p:nvPr/>
        </p:nvSpPr>
        <p:spPr>
          <a:xfrm>
            <a:off x="6156207" y="1860000"/>
            <a:ext cx="700000" cy="280000"/>
          </a:xfrm>
          <a:prstGeom prst="roundRect">
            <a:avLst>
              <a:gd name="adj" fmla="val 50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TTT</a:t>
            </a:r>
            <a:endParaRPr/>
          </a:p>
        </p:txBody>
      </p:sp>
      <p:sp>
        <p:nvSpPr>
          <p:cNvPr id="361" name="Google Shape;361;p11"/>
          <p:cNvSpPr txBox="1"/>
          <p:nvPr/>
        </p:nvSpPr>
        <p:spPr>
          <a:xfrm>
            <a:off x="6156207" y="2220000"/>
            <a:ext cx="2032416" cy="4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it-IT" sz="12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Formazione dei formatori</a:t>
            </a:r>
            <a:endParaRPr/>
          </a:p>
        </p:txBody>
      </p:sp>
      <p:sp>
        <p:nvSpPr>
          <p:cNvPr id="362" name="Google Shape;362;p11"/>
          <p:cNvSpPr txBox="1"/>
          <p:nvPr/>
        </p:nvSpPr>
        <p:spPr>
          <a:xfrm>
            <a:off x="6156207" y="2700000"/>
            <a:ext cx="2032416" cy="1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Per: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docenti e formatori di entrambi i percorsi</a:t>
            </a:r>
            <a:endParaRPr/>
          </a:p>
          <a:p>
            <a:pPr marL="0" marR="0" lvl="0" indent="0" algn="l" rtl="0">
              <a:lnSpc>
                <a:spcPct val="108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Formato: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programma e-learning online con certificato</a:t>
            </a:r>
            <a:endParaRPr/>
          </a:p>
          <a:p>
            <a:pPr marL="0" marR="0" lvl="0" indent="0" algn="l" rtl="0">
              <a:lnSpc>
                <a:spcPct val="108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Focus: 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preparare i formatori a erogare i corsi HEI e VET</a:t>
            </a:r>
            <a:endParaRPr/>
          </a:p>
        </p:txBody>
      </p:sp>
      <p:sp>
        <p:nvSpPr>
          <p:cNvPr id="363" name="Google Shape;363;p11"/>
          <p:cNvSpPr txBox="1"/>
          <p:nvPr/>
        </p:nvSpPr>
        <p:spPr>
          <a:xfrm>
            <a:off x="785375" y="4420000"/>
            <a:ext cx="757325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it-IT" sz="1150" b="1" i="0" u="none" strike="noStrike" cap="none" dirty="0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Un unico ecosistema di formazione marittima: </a:t>
            </a:r>
            <a:r>
              <a:rPr lang="it-IT" sz="1150" b="0" i="0" u="none" strike="noStrike" cap="none" dirty="0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i tre percorsi condividono l’approccio comportamentale COM-B.</a:t>
            </a:r>
            <a:endParaRPr dirty="0"/>
          </a:p>
        </p:txBody>
      </p:sp>
      <p:pic>
        <p:nvPicPr>
          <p:cNvPr id="364" name="Google Shape;364;p11"/>
          <p:cNvPicPr preferRelativeResize="0"/>
          <p:nvPr/>
        </p:nvPicPr>
        <p:blipFill rotWithShape="1">
          <a:blip r:embed="rId3">
            <a:alphaModFix/>
          </a:blip>
          <a:srcRect l="6564" r="6564"/>
          <a:stretch/>
        </p:blipFill>
        <p:spPr>
          <a:xfrm>
            <a:off x="7869783" y="1210000"/>
            <a:ext cx="488842" cy="430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365" name="Google Shape;365;p11" title="EN Co-funded by the EU_POS.jpg"/>
          <p:cNvPicPr preferRelativeResize="0"/>
          <p:nvPr/>
        </p:nvPicPr>
        <p:blipFill rotWithShape="1">
          <a:blip r:embed="rId4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1"/>
          <p:cNvPicPr preferRelativeResize="0"/>
          <p:nvPr/>
        </p:nvPicPr>
        <p:blipFill rotWithShape="1">
          <a:blip r:embed="rId7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2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Agenda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2"/>
          <p:cNvSpPr txBox="1"/>
          <p:nvPr/>
        </p:nvSpPr>
        <p:spPr>
          <a:xfrm>
            <a:off x="1085375" y="1941600"/>
            <a:ext cx="6973250" cy="2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IL PROGETTO</a:t>
            </a:r>
            <a:r>
              <a:rPr lang="it-IT" sz="1600" b="0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/>
          </a:p>
          <a:p>
            <a:pPr marL="360000" marR="0" lvl="7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Arial"/>
              <a:buNone/>
            </a:pPr>
            <a:r>
              <a:rPr lang="it-IT" sz="1600" b="0" i="1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Sfide, obiettivi e partner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D8D8D8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DAI FABBISOGNI AL MATERIALE DIDATTICO</a:t>
            </a:r>
            <a:endParaRPr/>
          </a:p>
          <a:p>
            <a:pPr marL="360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Arial"/>
              <a:buNone/>
            </a:pPr>
            <a:r>
              <a:rPr lang="it-IT" sz="1600" b="0" i="1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WP2, WP3 e percorsi formativi del WP4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IL FATTORE UMANO</a:t>
            </a:r>
            <a:endParaRPr sz="1600" b="0" i="0" u="none" strike="noStrike" cap="none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0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Arial"/>
              <a:buNone/>
            </a:pPr>
            <a:r>
              <a:rPr lang="it-IT" sz="16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WP5, studio al simulatore dell’Antwerp Maritime Academy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D8D8D8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VALUTAZIONE DELL’IMPATTO E PRINCIPALI RISULTATI</a:t>
            </a:r>
            <a:endParaRPr/>
          </a:p>
        </p:txBody>
      </p:sp>
      <p:pic>
        <p:nvPicPr>
          <p:cNvPr id="375" name="Google Shape;375;p12" title="EN Co-funded by the EU_POS.jpg"/>
          <p:cNvPicPr preferRelativeResize="0"/>
          <p:nvPr/>
        </p:nvPicPr>
        <p:blipFill rotWithShape="1">
          <a:blip r:embed="rId3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2"/>
          <p:cNvPicPr preferRelativeResize="0"/>
          <p:nvPr/>
        </p:nvPicPr>
        <p:blipFill rotWithShape="1">
          <a:blip r:embed="rId6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3"/>
          <p:cNvSpPr txBox="1"/>
          <p:nvPr/>
        </p:nvSpPr>
        <p:spPr>
          <a:xfrm>
            <a:off x="785374" y="699200"/>
            <a:ext cx="8034625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WP5 – Primo test: fattore umano e consumi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3"/>
          <p:cNvSpPr txBox="1"/>
          <p:nvPr/>
        </p:nvSpPr>
        <p:spPr>
          <a:xfrm>
            <a:off x="785375" y="1300000"/>
            <a:ext cx="757325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Studio WP5 al simulatore di plancia dell’Antwerp Maritime Academy</a:t>
            </a:r>
            <a:endParaRPr/>
          </a:p>
        </p:txBody>
      </p:sp>
      <p:sp>
        <p:nvSpPr>
          <p:cNvPr id="385" name="Google Shape;385;p13"/>
          <p:cNvSpPr/>
          <p:nvPr/>
        </p:nvSpPr>
        <p:spPr>
          <a:xfrm>
            <a:off x="785375" y="1700000"/>
            <a:ext cx="560000" cy="56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21</a:t>
            </a:r>
            <a:endParaRPr/>
          </a:p>
        </p:txBody>
      </p:sp>
      <p:sp>
        <p:nvSpPr>
          <p:cNvPr id="386" name="Google Shape;386;p13"/>
          <p:cNvSpPr txBox="1"/>
          <p:nvPr/>
        </p:nvSpPr>
        <p:spPr>
          <a:xfrm>
            <a:off x="1485375" y="1680000"/>
            <a:ext cx="305000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Partecipanti</a:t>
            </a:r>
            <a:endParaRPr/>
          </a:p>
        </p:txBody>
      </p:sp>
      <p:sp>
        <p:nvSpPr>
          <p:cNvPr id="387" name="Google Shape;387;p13"/>
          <p:cNvSpPr txBox="1"/>
          <p:nvPr/>
        </p:nvSpPr>
        <p:spPr>
          <a:xfrm>
            <a:off x="1485375" y="1950000"/>
            <a:ext cx="3050000" cy="6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0" i="0" u="none" strike="noStrike" cap="none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Comandanti di rimorchiatori, piloti, dock pilot e altri professionisti marittimi, con il proprio stile di conduzione e senza istruzioni per risparmiare carburante</a:t>
            </a:r>
            <a:endParaRPr dirty="0"/>
          </a:p>
        </p:txBody>
      </p:sp>
      <p:sp>
        <p:nvSpPr>
          <p:cNvPr id="388" name="Google Shape;388;p13"/>
          <p:cNvSpPr/>
          <p:nvPr/>
        </p:nvSpPr>
        <p:spPr>
          <a:xfrm>
            <a:off x="785375" y="2834112"/>
            <a:ext cx="560000" cy="56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it-IT" sz="9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 min</a:t>
            </a:r>
            <a:endParaRPr/>
          </a:p>
        </p:txBody>
      </p:sp>
      <p:sp>
        <p:nvSpPr>
          <p:cNvPr id="389" name="Google Shape;389;p13"/>
          <p:cNvSpPr txBox="1"/>
          <p:nvPr/>
        </p:nvSpPr>
        <p:spPr>
          <a:xfrm>
            <a:off x="1485375" y="2814112"/>
            <a:ext cx="305000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Scenario identico</a:t>
            </a:r>
            <a:endParaRPr/>
          </a:p>
        </p:txBody>
      </p:sp>
      <p:sp>
        <p:nvSpPr>
          <p:cNvPr id="390" name="Google Shape;390;p13"/>
          <p:cNvSpPr txBox="1"/>
          <p:nvPr/>
        </p:nvSpPr>
        <p:spPr>
          <a:xfrm>
            <a:off x="1485375" y="3084112"/>
            <a:ext cx="3050000" cy="6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0" i="0" u="none" strike="noStrike" cap="none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Stesso rimorchiatore portuale bielica, stesso meteo e stesso compito in ogni prova: avvicinamento e ormeggio con il lato sinistro a Bodø (Norvegia)</a:t>
            </a:r>
            <a:endParaRPr dirty="0"/>
          </a:p>
        </p:txBody>
      </p:sp>
      <p:sp>
        <p:nvSpPr>
          <p:cNvPr id="391" name="Google Shape;391;p13"/>
          <p:cNvSpPr/>
          <p:nvPr/>
        </p:nvSpPr>
        <p:spPr>
          <a:xfrm>
            <a:off x="785375" y="3992608"/>
            <a:ext cx="560000" cy="56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 Hz</a:t>
            </a:r>
            <a:endParaRPr/>
          </a:p>
        </p:txBody>
      </p:sp>
      <p:sp>
        <p:nvSpPr>
          <p:cNvPr id="392" name="Google Shape;392;p13"/>
          <p:cNvSpPr txBox="1"/>
          <p:nvPr/>
        </p:nvSpPr>
        <p:spPr>
          <a:xfrm>
            <a:off x="1485375" y="3972608"/>
            <a:ext cx="305000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Dati secondo per secondo</a:t>
            </a:r>
            <a:endParaRPr/>
          </a:p>
        </p:txBody>
      </p:sp>
      <p:sp>
        <p:nvSpPr>
          <p:cNvPr id="393" name="Google Shape;393;p13"/>
          <p:cNvSpPr txBox="1"/>
          <p:nvPr/>
        </p:nvSpPr>
        <p:spPr>
          <a:xfrm>
            <a:off x="1485375" y="4242608"/>
            <a:ext cx="3050000" cy="6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Ordini di timone e di giri, giri effettivi, potenza del motore, consumo orario e moto della nave registrati per tutta la prova</a:t>
            </a:r>
            <a:endParaRPr/>
          </a:p>
        </p:txBody>
      </p:sp>
      <p:sp>
        <p:nvSpPr>
          <p:cNvPr id="394" name="Google Shape;394;p13"/>
          <p:cNvSpPr/>
          <p:nvPr/>
        </p:nvSpPr>
        <p:spPr>
          <a:xfrm>
            <a:off x="4700000" y="1693200"/>
            <a:ext cx="3658625" cy="307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3"/>
          <p:cNvSpPr txBox="1"/>
          <p:nvPr/>
        </p:nvSpPr>
        <p:spPr>
          <a:xfrm>
            <a:off x="4880000" y="1763200"/>
            <a:ext cx="1500000" cy="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it-IT" sz="3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3,6x</a:t>
            </a:r>
            <a:endParaRPr/>
          </a:p>
        </p:txBody>
      </p:sp>
      <p:sp>
        <p:nvSpPr>
          <p:cNvPr id="396" name="Google Shape;396;p13"/>
          <p:cNvSpPr txBox="1"/>
          <p:nvPr/>
        </p:nvSpPr>
        <p:spPr>
          <a:xfrm>
            <a:off x="6120000" y="1763200"/>
            <a:ext cx="2088625" cy="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consumo orario più alto rispetto al migliore, per la stessa manovra (+260%)</a:t>
            </a:r>
            <a:endParaRPr/>
          </a:p>
        </p:txBody>
      </p:sp>
      <p:graphicFrame>
        <p:nvGraphicFramePr>
          <p:cNvPr id="397" name="Google Shape;397;p13"/>
          <p:cNvGraphicFramePr/>
          <p:nvPr/>
        </p:nvGraphicFramePr>
        <p:xfrm>
          <a:off x="4790000" y="2443200"/>
          <a:ext cx="3478625" cy="225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98" name="Google Shape;39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33287" y="1028697"/>
            <a:ext cx="656638" cy="567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13" title="EN Co-funded by the EU_POS.jpg"/>
          <p:cNvPicPr preferRelativeResize="0"/>
          <p:nvPr/>
        </p:nvPicPr>
        <p:blipFill rotWithShape="1">
          <a:blip r:embed="rId5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13"/>
          <p:cNvPicPr preferRelativeResize="0"/>
          <p:nvPr/>
        </p:nvPicPr>
        <p:blipFill rotWithShape="1">
          <a:blip r:embed="rId8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4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WP5 – Un modello diagnostico a tre livelli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4"/>
          <p:cNvSpPr txBox="1"/>
          <p:nvPr/>
        </p:nvSpPr>
        <p:spPr>
          <a:xfrm>
            <a:off x="785375" y="1300000"/>
            <a:ext cx="757325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Gli stessi dati del simulatore letti a tre livelli di dettaglio</a:t>
            </a:r>
            <a:endParaRPr/>
          </a:p>
        </p:txBody>
      </p:sp>
      <p:sp>
        <p:nvSpPr>
          <p:cNvPr id="409" name="Google Shape;409;p14"/>
          <p:cNvSpPr/>
          <p:nvPr/>
        </p:nvSpPr>
        <p:spPr>
          <a:xfrm>
            <a:off x="785375" y="1700000"/>
            <a:ext cx="2372416" cy="255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4"/>
          <p:cNvSpPr/>
          <p:nvPr/>
        </p:nvSpPr>
        <p:spPr>
          <a:xfrm>
            <a:off x="945375" y="1880000"/>
            <a:ext cx="440000" cy="44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411" name="Google Shape;411;p14"/>
          <p:cNvSpPr txBox="1"/>
          <p:nvPr/>
        </p:nvSpPr>
        <p:spPr>
          <a:xfrm>
            <a:off x="1465375" y="1860000"/>
            <a:ext cx="1592416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Benchmark relativo</a:t>
            </a:r>
            <a:endParaRPr/>
          </a:p>
        </p:txBody>
      </p:sp>
      <p:sp>
        <p:nvSpPr>
          <p:cNvPr id="412" name="Google Shape;412;p14"/>
          <p:cNvSpPr txBox="1"/>
          <p:nvPr/>
        </p:nvSpPr>
        <p:spPr>
          <a:xfrm>
            <a:off x="965375" y="2500000"/>
            <a:ext cx="2012416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1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Quanto dista ogni prova dalla migliore?</a:t>
            </a:r>
            <a:endParaRPr/>
          </a:p>
        </p:txBody>
      </p:sp>
      <p:sp>
        <p:nvSpPr>
          <p:cNvPr id="413" name="Google Shape;413;p14"/>
          <p:cNvSpPr txBox="1"/>
          <p:nvPr/>
        </p:nvSpPr>
        <p:spPr>
          <a:xfrm>
            <a:off x="965375" y="2960000"/>
            <a:ext cx="2012416" cy="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Consumo di carburante per ora di manovra, rispetto alla migliore prova osservata (62 kg/h).</a:t>
            </a:r>
            <a:endParaRPr dirty="0"/>
          </a:p>
        </p:txBody>
      </p:sp>
      <p:sp>
        <p:nvSpPr>
          <p:cNvPr id="414" name="Google Shape;414;p14"/>
          <p:cNvSpPr txBox="1"/>
          <p:nvPr/>
        </p:nvSpPr>
        <p:spPr>
          <a:xfrm>
            <a:off x="965375" y="3780000"/>
            <a:ext cx="2012416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Scarto dallo 0% al 260%</a:t>
            </a:r>
            <a:endParaRPr/>
          </a:p>
        </p:txBody>
      </p:sp>
      <p:sp>
        <p:nvSpPr>
          <p:cNvPr id="415" name="Google Shape;415;p14"/>
          <p:cNvSpPr/>
          <p:nvPr/>
        </p:nvSpPr>
        <p:spPr>
          <a:xfrm>
            <a:off x="3385791" y="1700000"/>
            <a:ext cx="2372416" cy="255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4"/>
          <p:cNvSpPr/>
          <p:nvPr/>
        </p:nvSpPr>
        <p:spPr>
          <a:xfrm>
            <a:off x="3545791" y="1880000"/>
            <a:ext cx="440000" cy="44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417" name="Google Shape;417;p14"/>
          <p:cNvSpPr txBox="1"/>
          <p:nvPr/>
        </p:nvSpPr>
        <p:spPr>
          <a:xfrm>
            <a:off x="4065791" y="1860000"/>
            <a:ext cx="1592416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Distribuzione del consumo orario</a:t>
            </a:r>
            <a:endParaRPr/>
          </a:p>
        </p:txBody>
      </p:sp>
      <p:sp>
        <p:nvSpPr>
          <p:cNvPr id="418" name="Google Shape;418;p14"/>
          <p:cNvSpPr txBox="1"/>
          <p:nvPr/>
        </p:nvSpPr>
        <p:spPr>
          <a:xfrm>
            <a:off x="3565791" y="2500000"/>
            <a:ext cx="2012416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1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Quando e dove si verificano i picchi?</a:t>
            </a:r>
            <a:endParaRPr/>
          </a:p>
        </p:txBody>
      </p:sp>
      <p:sp>
        <p:nvSpPr>
          <p:cNvPr id="419" name="Google Shape;419;p14"/>
          <p:cNvSpPr txBox="1"/>
          <p:nvPr/>
        </p:nvSpPr>
        <p:spPr>
          <a:xfrm>
            <a:off x="3565791" y="2960000"/>
            <a:ext cx="2012416" cy="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Una soglia personale isola i momenti di picco dei consumi di ciascun partecipante e li colloca sulla rotta.</a:t>
            </a:r>
            <a:endParaRPr/>
          </a:p>
        </p:txBody>
      </p:sp>
      <p:sp>
        <p:nvSpPr>
          <p:cNvPr id="420" name="Google Shape;420;p14"/>
          <p:cNvSpPr txBox="1"/>
          <p:nvPr/>
        </p:nvSpPr>
        <p:spPr>
          <a:xfrm>
            <a:off x="3565791" y="3780000"/>
            <a:ext cx="2012416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Tempo in picco: 5% vs 43%</a:t>
            </a:r>
            <a:endParaRPr/>
          </a:p>
        </p:txBody>
      </p:sp>
      <p:sp>
        <p:nvSpPr>
          <p:cNvPr id="421" name="Google Shape;421;p14"/>
          <p:cNvSpPr/>
          <p:nvPr/>
        </p:nvSpPr>
        <p:spPr>
          <a:xfrm>
            <a:off x="5986207" y="1700000"/>
            <a:ext cx="2372416" cy="255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4"/>
          <p:cNvSpPr/>
          <p:nvPr/>
        </p:nvSpPr>
        <p:spPr>
          <a:xfrm>
            <a:off x="6146207" y="1880000"/>
            <a:ext cx="440000" cy="44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423" name="Google Shape;423;p14"/>
          <p:cNvSpPr txBox="1"/>
          <p:nvPr/>
        </p:nvSpPr>
        <p:spPr>
          <a:xfrm>
            <a:off x="6666207" y="1860000"/>
            <a:ext cx="1592416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t-IT" sz="12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Micro-eventi sui giri motore</a:t>
            </a:r>
            <a:endParaRPr/>
          </a:p>
        </p:txBody>
      </p:sp>
      <p:sp>
        <p:nvSpPr>
          <p:cNvPr id="424" name="Google Shape;424;p14"/>
          <p:cNvSpPr txBox="1"/>
          <p:nvPr/>
        </p:nvSpPr>
        <p:spPr>
          <a:xfrm>
            <a:off x="6166207" y="2500000"/>
            <a:ext cx="2012416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1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Quali schemi di comando determinano i consumi?</a:t>
            </a:r>
            <a:endParaRPr/>
          </a:p>
        </p:txBody>
      </p:sp>
      <p:sp>
        <p:nvSpPr>
          <p:cNvPr id="425" name="Google Shape;425;p14"/>
          <p:cNvSpPr txBox="1"/>
          <p:nvPr/>
        </p:nvSpPr>
        <p:spPr>
          <a:xfrm>
            <a:off x="6166207" y="2960000"/>
            <a:ext cx="2012416" cy="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Giri ordinati vs effettivi: cambi frequenti, inversioni avanti–indietro e nuovi ordini prima che il motore risponda.</a:t>
            </a:r>
            <a:endParaRPr/>
          </a:p>
        </p:txBody>
      </p:sp>
      <p:sp>
        <p:nvSpPr>
          <p:cNvPr id="426" name="Google Shape;426;p14"/>
          <p:cNvSpPr txBox="1"/>
          <p:nvPr/>
        </p:nvSpPr>
        <p:spPr>
          <a:xfrm>
            <a:off x="6166207" y="3780000"/>
            <a:ext cx="2012416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Ritmo di comando frammentato vs stabile</a:t>
            </a:r>
            <a:endParaRPr/>
          </a:p>
        </p:txBody>
      </p:sp>
      <p:sp>
        <p:nvSpPr>
          <p:cNvPr id="427" name="Google Shape;427;p14"/>
          <p:cNvSpPr txBox="1"/>
          <p:nvPr/>
        </p:nvSpPr>
        <p:spPr>
          <a:xfrm>
            <a:off x="785375" y="4400000"/>
            <a:ext cx="7573250" cy="3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it-IT" sz="115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Nessun legame evidente con il profilo professionale: </a:t>
            </a:r>
            <a:r>
              <a:rPr lang="it-IT" sz="115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le differenze sono tra individui.</a:t>
            </a:r>
            <a:endParaRPr/>
          </a:p>
        </p:txBody>
      </p:sp>
      <p:pic>
        <p:nvPicPr>
          <p:cNvPr id="428" name="Google Shape;42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92987" y="1072097"/>
            <a:ext cx="656638" cy="567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4" title="EN Co-funded by the EU_POS.jpg"/>
          <p:cNvPicPr preferRelativeResize="0"/>
          <p:nvPr/>
        </p:nvPicPr>
        <p:blipFill rotWithShape="1">
          <a:blip r:embed="rId4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4"/>
          <p:cNvPicPr preferRelativeResize="0"/>
          <p:nvPr/>
        </p:nvPicPr>
        <p:blipFill rotWithShape="1">
          <a:blip r:embed="rId7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5"/>
          <p:cNvSpPr txBox="1"/>
          <p:nvPr/>
        </p:nvSpPr>
        <p:spPr>
          <a:xfrm>
            <a:off x="274174" y="699200"/>
            <a:ext cx="8653825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WP5 – Perché conta: costi, emissioni e formazione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5"/>
          <p:cNvSpPr txBox="1"/>
          <p:nvPr/>
        </p:nvSpPr>
        <p:spPr>
          <a:xfrm>
            <a:off x="785375" y="1300000"/>
            <a:ext cx="757325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Una misura applicabile da subito alle navi già in servizio</a:t>
            </a:r>
            <a:endParaRPr/>
          </a:p>
        </p:txBody>
      </p:sp>
      <p:sp>
        <p:nvSpPr>
          <p:cNvPr id="439" name="Google Shape;439;p15"/>
          <p:cNvSpPr/>
          <p:nvPr/>
        </p:nvSpPr>
        <p:spPr>
          <a:xfrm>
            <a:off x="785375" y="1700000"/>
            <a:ext cx="3250000" cy="120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5"/>
          <p:cNvSpPr txBox="1"/>
          <p:nvPr/>
        </p:nvSpPr>
        <p:spPr>
          <a:xfrm>
            <a:off x="985375" y="1850000"/>
            <a:ext cx="2850000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it-IT" sz="2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€5.540</a:t>
            </a:r>
            <a:endParaRPr/>
          </a:p>
        </p:txBody>
      </p:sp>
      <p:sp>
        <p:nvSpPr>
          <p:cNvPr id="441" name="Google Shape;441;p15"/>
          <p:cNvSpPr txBox="1"/>
          <p:nvPr/>
        </p:nvSpPr>
        <p:spPr>
          <a:xfrm>
            <a:off x="985375" y="2380000"/>
            <a:ext cx="2850000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costo aggiuntivo di carburante ed emissioni per giorno operativo, prova peggiore vs migliore</a:t>
            </a:r>
            <a:endParaRPr/>
          </a:p>
        </p:txBody>
      </p:sp>
      <p:sp>
        <p:nvSpPr>
          <p:cNvPr id="442" name="Google Shape;442;p15"/>
          <p:cNvSpPr/>
          <p:nvPr/>
        </p:nvSpPr>
        <p:spPr>
          <a:xfrm>
            <a:off x="785375" y="3100000"/>
            <a:ext cx="3250000" cy="120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5"/>
          <p:cNvSpPr txBox="1"/>
          <p:nvPr/>
        </p:nvSpPr>
        <p:spPr>
          <a:xfrm>
            <a:off x="985375" y="3250000"/>
            <a:ext cx="2850000" cy="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it-IT" sz="2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CO</a:t>
            </a:r>
            <a:r>
              <a:rPr lang="it-IT" sz="2600" b="1" i="0" u="none" strike="noStrike" cap="none" baseline="-25000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2 </a:t>
            </a:r>
            <a:r>
              <a:rPr lang="it-IT" sz="2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1.290 t</a:t>
            </a:r>
            <a:endParaRPr/>
          </a:p>
        </p:txBody>
      </p:sp>
      <p:sp>
        <p:nvSpPr>
          <p:cNvPr id="444" name="Google Shape;444;p15"/>
          <p:cNvSpPr txBox="1"/>
          <p:nvPr/>
        </p:nvSpPr>
        <p:spPr>
          <a:xfrm>
            <a:off x="985375" y="3780000"/>
            <a:ext cx="2850000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e 582.000 € in 105 giorni operativi, in uno scenario illustrativo</a:t>
            </a:r>
            <a:endParaRPr/>
          </a:p>
        </p:txBody>
      </p:sp>
      <p:sp>
        <p:nvSpPr>
          <p:cNvPr id="445" name="Google Shape;445;p15"/>
          <p:cNvSpPr txBox="1"/>
          <p:nvPr/>
        </p:nvSpPr>
        <p:spPr>
          <a:xfrm>
            <a:off x="4435375" y="1700000"/>
            <a:ext cx="392325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t-IT" sz="14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Dalla diagnosi alla formazione</a:t>
            </a:r>
            <a:endParaRPr/>
          </a:p>
        </p:txBody>
      </p:sp>
      <p:sp>
        <p:nvSpPr>
          <p:cNvPr id="446" name="Google Shape;446;p15"/>
          <p:cNvSpPr/>
          <p:nvPr/>
        </p:nvSpPr>
        <p:spPr>
          <a:xfrm>
            <a:off x="4475375" y="2108000"/>
            <a:ext cx="140000" cy="140000"/>
          </a:xfrm>
          <a:prstGeom prst="ellipse">
            <a:avLst/>
          </a:prstGeom>
          <a:solidFill>
            <a:srgbClr val="2FAE6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5"/>
          <p:cNvSpPr txBox="1"/>
          <p:nvPr/>
        </p:nvSpPr>
        <p:spPr>
          <a:xfrm>
            <a:off x="4755375" y="2100000"/>
            <a:ext cx="3603250" cy="5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Debriefing personalizzato </a:t>
            </a:r>
            <a:r>
              <a:rPr lang="it-IT" sz="11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sui tratti di rotta con i picchi di consumo di ciascun operatore</a:t>
            </a:r>
            <a:endParaRPr/>
          </a:p>
        </p:txBody>
      </p:sp>
      <p:sp>
        <p:nvSpPr>
          <p:cNvPr id="448" name="Google Shape;448;p15"/>
          <p:cNvSpPr/>
          <p:nvPr/>
        </p:nvSpPr>
        <p:spPr>
          <a:xfrm>
            <a:off x="4475375" y="2580000"/>
            <a:ext cx="140000" cy="140000"/>
          </a:xfrm>
          <a:prstGeom prst="ellipse">
            <a:avLst/>
          </a:prstGeom>
          <a:solidFill>
            <a:srgbClr val="2FAE6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15"/>
          <p:cNvSpPr txBox="1"/>
          <p:nvPr/>
        </p:nvSpPr>
        <p:spPr>
          <a:xfrm>
            <a:off x="4755375" y="2572000"/>
            <a:ext cx="3603250" cy="5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Formazione al simulatore sui tempi di comando: </a:t>
            </a:r>
            <a:r>
              <a:rPr lang="it-IT" sz="11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meno inversioni, tempo di risposta al motore, avvicinamento finale anticipato</a:t>
            </a:r>
            <a:endParaRPr/>
          </a:p>
        </p:txBody>
      </p:sp>
      <p:sp>
        <p:nvSpPr>
          <p:cNvPr id="450" name="Google Shape;450;p15"/>
          <p:cNvSpPr/>
          <p:nvPr/>
        </p:nvSpPr>
        <p:spPr>
          <a:xfrm>
            <a:off x="4475375" y="3203000"/>
            <a:ext cx="140000" cy="140000"/>
          </a:xfrm>
          <a:prstGeom prst="ellipse">
            <a:avLst/>
          </a:prstGeom>
          <a:solidFill>
            <a:srgbClr val="2FAE6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5"/>
          <p:cNvSpPr txBox="1"/>
          <p:nvPr/>
        </p:nvSpPr>
        <p:spPr>
          <a:xfrm>
            <a:off x="4755375" y="3195000"/>
            <a:ext cx="3603250" cy="5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Strumenti di feedback e supporto decisionale </a:t>
            </a:r>
            <a:r>
              <a:rPr lang="it-IT" sz="11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che rendono visibili i consumi in plancia</a:t>
            </a:r>
            <a:endParaRPr/>
          </a:p>
        </p:txBody>
      </p:sp>
      <p:sp>
        <p:nvSpPr>
          <p:cNvPr id="452" name="Google Shape;452;p15"/>
          <p:cNvSpPr/>
          <p:nvPr/>
        </p:nvSpPr>
        <p:spPr>
          <a:xfrm>
            <a:off x="4475375" y="3675000"/>
            <a:ext cx="140000" cy="140000"/>
          </a:xfrm>
          <a:prstGeom prst="ellipse">
            <a:avLst/>
          </a:prstGeom>
          <a:solidFill>
            <a:srgbClr val="2FAE6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15"/>
          <p:cNvSpPr txBox="1"/>
          <p:nvPr/>
        </p:nvSpPr>
        <p:spPr>
          <a:xfrm>
            <a:off x="4755375" y="3667000"/>
            <a:ext cx="3603250" cy="5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Nessun investimento: </a:t>
            </a:r>
            <a:r>
              <a:rPr lang="it-IT" sz="11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applicabile subito alla flotta esistente, accanto a nuovi carburanti e tecnologie</a:t>
            </a:r>
            <a:endParaRPr/>
          </a:p>
        </p:txBody>
      </p:sp>
      <p:sp>
        <p:nvSpPr>
          <p:cNvPr id="454" name="Google Shape;454;p15"/>
          <p:cNvSpPr txBox="1"/>
          <p:nvPr/>
        </p:nvSpPr>
        <p:spPr>
          <a:xfrm>
            <a:off x="785375" y="4550000"/>
            <a:ext cx="757325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0" i="1" u="none" strike="noStrike" cap="none">
                <a:solidFill>
                  <a:srgbClr val="808080"/>
                </a:solidFill>
                <a:latin typeface="Montserrat"/>
                <a:ea typeface="Montserrat"/>
                <a:cs typeface="Montserrat"/>
                <a:sym typeface="Montserrat"/>
              </a:rPr>
              <a:t>Scenario basato sui risultati del simulatore (carburante 1.200 €/t; costo delle emissioni 245,20 €/t di carburante); il benchmark è la migliore prova osservata, non un ottimo teorico. Fonte: O. Schalm, J. Lemmens, L. De Wilde, Antwerp Maritime Academy (in corso di pubblicazione).</a:t>
            </a:r>
            <a:endParaRPr/>
          </a:p>
        </p:txBody>
      </p:sp>
      <p:pic>
        <p:nvPicPr>
          <p:cNvPr id="455" name="Google Shape;45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01987" y="1065297"/>
            <a:ext cx="656638" cy="567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15" title="EN Co-funded by the EU_POS.jpg"/>
          <p:cNvPicPr preferRelativeResize="0"/>
          <p:nvPr/>
        </p:nvPicPr>
        <p:blipFill rotWithShape="1">
          <a:blip r:embed="rId4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15"/>
          <p:cNvPicPr preferRelativeResize="0"/>
          <p:nvPr/>
        </p:nvPicPr>
        <p:blipFill rotWithShape="1">
          <a:blip r:embed="rId7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6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WP5 – Il secondo test: prima e dopo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6"/>
          <p:cNvSpPr txBox="1"/>
          <p:nvPr/>
        </p:nvSpPr>
        <p:spPr>
          <a:xfrm>
            <a:off x="785375" y="1300000"/>
            <a:ext cx="757325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Corso pilota VET: la stessa manovra al simulatore, ripetuta dopo la formazione sull’eco-navigazione</a:t>
            </a:r>
            <a:endParaRPr/>
          </a:p>
        </p:txBody>
      </p:sp>
      <p:sp>
        <p:nvSpPr>
          <p:cNvPr id="466" name="Google Shape;466;p16"/>
          <p:cNvSpPr/>
          <p:nvPr/>
        </p:nvSpPr>
        <p:spPr>
          <a:xfrm>
            <a:off x="785375" y="1700000"/>
            <a:ext cx="2450000" cy="1800000"/>
          </a:xfrm>
          <a:prstGeom prst="roundRect">
            <a:avLst>
              <a:gd name="adj" fmla="val 5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16"/>
          <p:cNvSpPr/>
          <p:nvPr/>
        </p:nvSpPr>
        <p:spPr>
          <a:xfrm>
            <a:off x="935375" y="1850000"/>
            <a:ext cx="360000" cy="36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468" name="Google Shape;468;p16"/>
          <p:cNvSpPr txBox="1"/>
          <p:nvPr/>
        </p:nvSpPr>
        <p:spPr>
          <a:xfrm>
            <a:off x="1395375" y="1830000"/>
            <a:ext cx="1690000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it-IT" sz="11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Prova 1</a:t>
            </a:r>
            <a:br>
              <a:rPr lang="it-IT" sz="11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it-IT" sz="11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Stile abituale</a:t>
            </a:r>
            <a:endParaRPr/>
          </a:p>
        </p:txBody>
      </p:sp>
      <p:sp>
        <p:nvSpPr>
          <p:cNvPr id="469" name="Google Shape;469;p16"/>
          <p:cNvSpPr txBox="1"/>
          <p:nvPr/>
        </p:nvSpPr>
        <p:spPr>
          <a:xfrm>
            <a:off x="935375" y="2380000"/>
            <a:ext cx="2150000" cy="10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Ingresso in porto e ormeggio eseguiti come di consueto, senza applicare i principi dell’eco-navigazione.</a:t>
            </a:r>
            <a:endParaRPr/>
          </a:p>
        </p:txBody>
      </p:sp>
      <p:sp>
        <p:nvSpPr>
          <p:cNvPr id="470" name="Google Shape;470;p16"/>
          <p:cNvSpPr/>
          <p:nvPr/>
        </p:nvSpPr>
        <p:spPr>
          <a:xfrm>
            <a:off x="5908625" y="1700000"/>
            <a:ext cx="2450000" cy="1800000"/>
          </a:xfrm>
          <a:prstGeom prst="roundRect">
            <a:avLst>
              <a:gd name="adj" fmla="val 5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6"/>
          <p:cNvSpPr/>
          <p:nvPr/>
        </p:nvSpPr>
        <p:spPr>
          <a:xfrm>
            <a:off x="6058625" y="1850000"/>
            <a:ext cx="360000" cy="36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472" name="Google Shape;472;p16"/>
          <p:cNvSpPr txBox="1"/>
          <p:nvPr/>
        </p:nvSpPr>
        <p:spPr>
          <a:xfrm>
            <a:off x="6518625" y="1830000"/>
            <a:ext cx="1690000" cy="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it-IT" sz="11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Prova 2</a:t>
            </a:r>
            <a:br>
              <a:rPr lang="it-IT" sz="11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it-IT" sz="115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Eco-navigazione</a:t>
            </a:r>
            <a:endParaRPr/>
          </a:p>
        </p:txBody>
      </p:sp>
      <p:sp>
        <p:nvSpPr>
          <p:cNvPr id="473" name="Google Shape;473;p16"/>
          <p:cNvSpPr txBox="1"/>
          <p:nvPr/>
        </p:nvSpPr>
        <p:spPr>
          <a:xfrm>
            <a:off x="6058625" y="2380000"/>
            <a:ext cx="2150000" cy="10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La stessa manovra ripetuta con un’attenta pianificazione della rotta e un uso ottimale dell’energia.</a:t>
            </a:r>
            <a:endParaRPr/>
          </a:p>
        </p:txBody>
      </p:sp>
      <p:sp>
        <p:nvSpPr>
          <p:cNvPr id="474" name="Google Shape;474;p16"/>
          <p:cNvSpPr/>
          <p:nvPr/>
        </p:nvSpPr>
        <p:spPr>
          <a:xfrm>
            <a:off x="3447000" y="1700000"/>
            <a:ext cx="2250000" cy="1800000"/>
          </a:xfrm>
          <a:prstGeom prst="roundRect">
            <a:avLst>
              <a:gd name="adj" fmla="val 5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16"/>
          <p:cNvSpPr txBox="1"/>
          <p:nvPr/>
        </p:nvSpPr>
        <p:spPr>
          <a:xfrm>
            <a:off x="3597000" y="1830000"/>
            <a:ext cx="1950000" cy="1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1" i="0" u="none" strike="noStrike" cap="none">
                <a:solidFill>
                  <a:srgbClr val="D6E4FA"/>
                </a:solidFill>
                <a:latin typeface="Montserrat"/>
                <a:ea typeface="Montserrat"/>
                <a:cs typeface="Montserrat"/>
                <a:sym typeface="Montserrat"/>
              </a:rPr>
              <a:t>TRA LE DUE PROVE</a:t>
            </a:r>
            <a:endParaRPr/>
          </a:p>
          <a:p>
            <a:pPr marL="0" marR="0" lvl="0" indent="0" algn="l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it-IT" sz="11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Formazione</a:t>
            </a:r>
            <a:br>
              <a:rPr lang="it-IT" sz="11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it-IT" sz="11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sull’eco-navigazione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Char char="•"/>
            </a:pPr>
            <a:r>
              <a:rPr lang="it-IT" sz="95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Pianificazione della rotta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Char char="•"/>
            </a:pPr>
            <a:r>
              <a:rPr lang="it-IT" sz="95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Comunicazione e lavoro di squadra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Char char="•"/>
            </a:pPr>
            <a:r>
              <a:rPr lang="it-IT" sz="95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Anticipazione delle manovre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Arial"/>
              <a:buChar char="•"/>
            </a:pPr>
            <a:r>
              <a:rPr lang="it-IT" sz="95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Uso stabile e ottimale della potenza</a:t>
            </a:r>
            <a:endParaRPr/>
          </a:p>
        </p:txBody>
      </p:sp>
      <p:sp>
        <p:nvSpPr>
          <p:cNvPr id="476" name="Google Shape;476;p16"/>
          <p:cNvSpPr/>
          <p:nvPr/>
        </p:nvSpPr>
        <p:spPr>
          <a:xfrm rot="5400000">
            <a:off x="3281187" y="2540000"/>
            <a:ext cx="180000" cy="120000"/>
          </a:xfrm>
          <a:prstGeom prst="triangle">
            <a:avLst>
              <a:gd name="adj" fmla="val 50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6"/>
          <p:cNvSpPr/>
          <p:nvPr/>
        </p:nvSpPr>
        <p:spPr>
          <a:xfrm rot="5400000">
            <a:off x="5742812" y="2540000"/>
            <a:ext cx="180000" cy="120000"/>
          </a:xfrm>
          <a:prstGeom prst="triangle">
            <a:avLst>
              <a:gd name="adj" fmla="val 50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16"/>
          <p:cNvSpPr/>
          <p:nvPr/>
        </p:nvSpPr>
        <p:spPr>
          <a:xfrm>
            <a:off x="785375" y="3640000"/>
            <a:ext cx="7573250" cy="620000"/>
          </a:xfrm>
          <a:prstGeom prst="roundRect">
            <a:avLst>
              <a:gd name="adj" fmla="val 12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16"/>
          <p:cNvSpPr txBox="1"/>
          <p:nvPr/>
        </p:nvSpPr>
        <p:spPr>
          <a:xfrm>
            <a:off x="985375" y="3640000"/>
            <a:ext cx="800000" cy="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COSA NON</a:t>
            </a:r>
            <a:br>
              <a:rPr lang="it-IT" sz="9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it-IT" sz="9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CAMBIA</a:t>
            </a:r>
            <a:endParaRPr/>
          </a:p>
        </p:txBody>
      </p:sp>
      <p:sp>
        <p:nvSpPr>
          <p:cNvPr id="480" name="Google Shape;480;p16"/>
          <p:cNvSpPr/>
          <p:nvPr/>
        </p:nvSpPr>
        <p:spPr>
          <a:xfrm>
            <a:off x="1835375" y="3800000"/>
            <a:ext cx="850000" cy="30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Stessa nave</a:t>
            </a:r>
            <a:endParaRPr/>
          </a:p>
        </p:txBody>
      </p:sp>
      <p:sp>
        <p:nvSpPr>
          <p:cNvPr id="481" name="Google Shape;481;p16"/>
          <p:cNvSpPr/>
          <p:nvPr/>
        </p:nvSpPr>
        <p:spPr>
          <a:xfrm>
            <a:off x="2765375" y="3800000"/>
            <a:ext cx="1210000" cy="30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Stesso simulatore</a:t>
            </a:r>
            <a:endParaRPr/>
          </a:p>
        </p:txBody>
      </p:sp>
      <p:sp>
        <p:nvSpPr>
          <p:cNvPr id="482" name="Google Shape;482;p16"/>
          <p:cNvSpPr/>
          <p:nvPr/>
        </p:nvSpPr>
        <p:spPr>
          <a:xfrm>
            <a:off x="4055375" y="3800000"/>
            <a:ext cx="960000" cy="30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Stesso meteo</a:t>
            </a:r>
            <a:endParaRPr/>
          </a:p>
        </p:txBody>
      </p:sp>
      <p:sp>
        <p:nvSpPr>
          <p:cNvPr id="483" name="Google Shape;483;p16"/>
          <p:cNvSpPr/>
          <p:nvPr/>
        </p:nvSpPr>
        <p:spPr>
          <a:xfrm>
            <a:off x="5095375" y="3800000"/>
            <a:ext cx="1070000" cy="30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Stesso compito</a:t>
            </a:r>
            <a:endParaRPr/>
          </a:p>
        </p:txBody>
      </p:sp>
      <p:sp>
        <p:nvSpPr>
          <p:cNvPr id="484" name="Google Shape;484;p16"/>
          <p:cNvSpPr/>
          <p:nvPr/>
        </p:nvSpPr>
        <p:spPr>
          <a:xfrm>
            <a:off x="6245375" y="3800000"/>
            <a:ext cx="1730000" cy="300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Nessuna nuova tecnologia</a:t>
            </a:r>
            <a:endParaRPr/>
          </a:p>
        </p:txBody>
      </p:sp>
      <p:sp>
        <p:nvSpPr>
          <p:cNvPr id="485" name="Google Shape;485;p16"/>
          <p:cNvSpPr txBox="1"/>
          <p:nvPr/>
        </p:nvSpPr>
        <p:spPr>
          <a:xfrm>
            <a:off x="785375" y="4380000"/>
            <a:ext cx="7573250" cy="3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Indicatori confrontati: </a:t>
            </a:r>
            <a:r>
              <a:rPr lang="it-IT" sz="105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consumo di carburante, emissioni di CO</a:t>
            </a:r>
            <a:r>
              <a:rPr lang="it-IT" sz="1050" b="0" i="0" u="none" strike="noStrike" cap="none" baseline="-25000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it-IT" sz="105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, NO</a:t>
            </a:r>
            <a:r>
              <a:rPr lang="it-IT" sz="1050" b="0" i="0" u="none" strike="noStrike" cap="none" baseline="-25000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x</a:t>
            </a:r>
            <a:r>
              <a:rPr lang="it-IT" sz="105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 e SO</a:t>
            </a:r>
            <a:r>
              <a:rPr lang="it-IT" sz="1050" b="0" i="0" u="none" strike="noStrike" cap="none" baseline="-25000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it-IT" sz="105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, profilo di potenza.</a:t>
            </a:r>
            <a:endParaRPr/>
          </a:p>
        </p:txBody>
      </p:sp>
      <p:pic>
        <p:nvPicPr>
          <p:cNvPr id="486" name="Google Shape;486;p16" title="EN Co-funded by the EU_POS.jpg"/>
          <p:cNvPicPr preferRelativeResize="0"/>
          <p:nvPr/>
        </p:nvPicPr>
        <p:blipFill rotWithShape="1">
          <a:blip r:embed="rId3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16"/>
          <p:cNvPicPr preferRelativeResize="0"/>
          <p:nvPr/>
        </p:nvPicPr>
        <p:blipFill rotWithShape="1">
          <a:blip r:embed="rId6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D69209D5-C935-CE0D-4A1D-2C52E5432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" y="0"/>
            <a:ext cx="914264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8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Agenda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18"/>
          <p:cNvSpPr txBox="1"/>
          <p:nvPr/>
        </p:nvSpPr>
        <p:spPr>
          <a:xfrm>
            <a:off x="1085375" y="1941600"/>
            <a:ext cx="6973250" cy="2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3429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IL PROGETTO</a:t>
            </a:r>
            <a:r>
              <a:rPr lang="it-IT" sz="1600" b="0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/>
          </a:p>
          <a:p>
            <a:pPr marL="360000" marR="0" lvl="7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Arial"/>
              <a:buNone/>
            </a:pPr>
            <a:r>
              <a:rPr lang="it-IT" sz="1600" b="0" i="1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Sfide, obiettivi e partner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D8D8D8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DAI FABBISOGNI AL MATERIALE DIDATTICO</a:t>
            </a:r>
            <a:endParaRPr/>
          </a:p>
          <a:p>
            <a:pPr marL="360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Arial"/>
              <a:buNone/>
            </a:pPr>
            <a:r>
              <a:rPr lang="it-IT" sz="1600" b="0" i="1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WP2, WP3 e percorsi formativi del WP4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D8D8D8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IL FATTORE UMANO</a:t>
            </a:r>
            <a:endParaRPr sz="1600" b="0" i="0" u="none" strike="noStrike" cap="none">
              <a:solidFill>
                <a:srgbClr val="F2F2F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600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Arial"/>
              <a:buNone/>
            </a:pPr>
            <a:r>
              <a:rPr lang="it-IT" sz="1600" b="0" i="1" u="none" strike="noStrike" cap="none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rPr>
              <a:t>WP5, studio al simulatore dell’Antwerp Maritime Academy</a:t>
            </a:r>
            <a:endParaRPr/>
          </a:p>
          <a:p>
            <a:pPr marL="342900" marR="0" lvl="0" indent="-342900" algn="just" rtl="0">
              <a:lnSpc>
                <a:spcPct val="100000"/>
              </a:lnSpc>
              <a:spcBef>
                <a:spcPts val="4000"/>
              </a:spcBef>
              <a:spcAft>
                <a:spcPts val="0"/>
              </a:spcAft>
              <a:buClr>
                <a:srgbClr val="3B77D6"/>
              </a:buClr>
              <a:buSzPts val="1760"/>
              <a:buFont typeface="Noto Sans Symbols"/>
              <a:buChar char="❑"/>
            </a:pPr>
            <a:r>
              <a:rPr lang="it-IT" sz="16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VALUTAZIONE DELL’IMPATTO E PRINCIPALI RISULTATI</a:t>
            </a:r>
            <a:endParaRPr/>
          </a:p>
        </p:txBody>
      </p:sp>
      <p:pic>
        <p:nvPicPr>
          <p:cNvPr id="510" name="Google Shape;510;p18" title="EN Co-funded by the EU_POS.jpg"/>
          <p:cNvPicPr preferRelativeResize="0"/>
          <p:nvPr/>
        </p:nvPicPr>
        <p:blipFill rotWithShape="1">
          <a:blip r:embed="rId3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8"/>
          <p:cNvPicPr preferRelativeResize="0"/>
          <p:nvPr/>
        </p:nvPicPr>
        <p:blipFill rotWithShape="1">
          <a:blip r:embed="rId6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9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Valutazione: dalle domande alle evidenze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19"/>
          <p:cNvSpPr txBox="1"/>
          <p:nvPr/>
        </p:nvSpPr>
        <p:spPr>
          <a:xfrm>
            <a:off x="785375" y="1300000"/>
            <a:ext cx="757325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Quattro criteri di valutazione, ciascuno con una risposta basata sui dati del progetto</a:t>
            </a:r>
            <a:endParaRPr/>
          </a:p>
        </p:txBody>
      </p:sp>
      <p:sp>
        <p:nvSpPr>
          <p:cNvPr id="520" name="Google Shape;520;p19"/>
          <p:cNvSpPr/>
          <p:nvPr/>
        </p:nvSpPr>
        <p:spPr>
          <a:xfrm>
            <a:off x="785375" y="1580000"/>
            <a:ext cx="3672625" cy="142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19"/>
          <p:cNvSpPr/>
          <p:nvPr/>
        </p:nvSpPr>
        <p:spPr>
          <a:xfrm>
            <a:off x="955375" y="1740000"/>
            <a:ext cx="420000" cy="42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522" name="Google Shape;522;p19"/>
          <p:cNvSpPr txBox="1"/>
          <p:nvPr/>
        </p:nvSpPr>
        <p:spPr>
          <a:xfrm>
            <a:off x="1505375" y="1740000"/>
            <a:ext cx="2812625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Pertinenza</a:t>
            </a:r>
            <a:endParaRPr/>
          </a:p>
        </p:txBody>
      </p:sp>
      <p:sp>
        <p:nvSpPr>
          <p:cNvPr id="523" name="Google Shape;523;p19"/>
          <p:cNvSpPr txBox="1"/>
          <p:nvPr/>
        </p:nvSpPr>
        <p:spPr>
          <a:xfrm>
            <a:off x="955375" y="2230000"/>
            <a:ext cx="3332625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Risponde ai reali bisogni del settore portuale?</a:t>
            </a:r>
            <a:endParaRPr/>
          </a:p>
        </p:txBody>
      </p:sp>
      <p:sp>
        <p:nvSpPr>
          <p:cNvPr id="524" name="Google Shape;524;p19"/>
          <p:cNvSpPr txBox="1"/>
          <p:nvPr/>
        </p:nvSpPr>
        <p:spPr>
          <a:xfrm>
            <a:off x="955375" y="2520000"/>
            <a:ext cx="3332625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Evidenze: </a:t>
            </a:r>
            <a:r>
              <a:rPr lang="it-IT" sz="100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basata su 172 risposte alle indagini e 17 buone pratiche validate</a:t>
            </a:r>
            <a:endParaRPr/>
          </a:p>
        </p:txBody>
      </p:sp>
      <p:sp>
        <p:nvSpPr>
          <p:cNvPr id="525" name="Google Shape;525;p19"/>
          <p:cNvSpPr/>
          <p:nvPr/>
        </p:nvSpPr>
        <p:spPr>
          <a:xfrm>
            <a:off x="4686000" y="1580000"/>
            <a:ext cx="3672625" cy="142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19"/>
          <p:cNvSpPr/>
          <p:nvPr/>
        </p:nvSpPr>
        <p:spPr>
          <a:xfrm>
            <a:off x="4856000" y="1740000"/>
            <a:ext cx="420000" cy="42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527" name="Google Shape;527;p19"/>
          <p:cNvSpPr txBox="1"/>
          <p:nvPr/>
        </p:nvSpPr>
        <p:spPr>
          <a:xfrm>
            <a:off x="5406000" y="1740000"/>
            <a:ext cx="2812625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Efficacia</a:t>
            </a:r>
            <a:endParaRPr/>
          </a:p>
        </p:txBody>
      </p:sp>
      <p:sp>
        <p:nvSpPr>
          <p:cNvPr id="528" name="Google Shape;528;p19"/>
          <p:cNvSpPr txBox="1"/>
          <p:nvPr/>
        </p:nvSpPr>
        <p:spPr>
          <a:xfrm>
            <a:off x="4856000" y="2230000"/>
            <a:ext cx="3332625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Gli operatori cambiano il modo di condurre la nave?</a:t>
            </a:r>
            <a:endParaRPr/>
          </a:p>
        </p:txBody>
      </p:sp>
      <p:sp>
        <p:nvSpPr>
          <p:cNvPr id="529" name="Google Shape;529;p19"/>
          <p:cNvSpPr txBox="1"/>
          <p:nvPr/>
        </p:nvSpPr>
        <p:spPr>
          <a:xfrm>
            <a:off x="4856000" y="2520000"/>
            <a:ext cx="3332625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 dirty="0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Evidenze: </a:t>
            </a:r>
            <a:r>
              <a:rPr lang="it-IT" sz="1000" b="0" i="0" u="none" strike="noStrike" cap="none" dirty="0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corso pilota VET &gt; stessa manovra, –8,2% di carburante e CO</a:t>
            </a:r>
            <a:r>
              <a:rPr lang="it-IT" sz="1000" b="0" i="0" u="none" strike="noStrike" cap="none" baseline="-25000" dirty="0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it-IT" sz="1000" b="0" i="0" u="none" strike="noStrike" cap="none" dirty="0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 dopo la formazione</a:t>
            </a:r>
            <a:endParaRPr dirty="0"/>
          </a:p>
        </p:txBody>
      </p:sp>
      <p:sp>
        <p:nvSpPr>
          <p:cNvPr id="530" name="Google Shape;530;p19"/>
          <p:cNvSpPr/>
          <p:nvPr/>
        </p:nvSpPr>
        <p:spPr>
          <a:xfrm>
            <a:off x="785375" y="3140000"/>
            <a:ext cx="3672625" cy="142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19"/>
          <p:cNvSpPr/>
          <p:nvPr/>
        </p:nvSpPr>
        <p:spPr>
          <a:xfrm>
            <a:off x="955375" y="3300000"/>
            <a:ext cx="420000" cy="42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532" name="Google Shape;532;p19"/>
          <p:cNvSpPr txBox="1"/>
          <p:nvPr/>
        </p:nvSpPr>
        <p:spPr>
          <a:xfrm>
            <a:off x="1505375" y="3300000"/>
            <a:ext cx="2812625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Efficienza</a:t>
            </a:r>
            <a:endParaRPr/>
          </a:p>
        </p:txBody>
      </p:sp>
      <p:sp>
        <p:nvSpPr>
          <p:cNvPr id="533" name="Google Shape;533;p19"/>
          <p:cNvSpPr txBox="1"/>
          <p:nvPr/>
        </p:nvSpPr>
        <p:spPr>
          <a:xfrm>
            <a:off x="955375" y="3790000"/>
            <a:ext cx="3332625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Tempo e risorse sono usati bene?</a:t>
            </a:r>
            <a:endParaRPr/>
          </a:p>
        </p:txBody>
      </p:sp>
      <p:sp>
        <p:nvSpPr>
          <p:cNvPr id="534" name="Google Shape;534;p19"/>
          <p:cNvSpPr txBox="1"/>
          <p:nvPr/>
        </p:nvSpPr>
        <p:spPr>
          <a:xfrm>
            <a:off x="955375" y="4080000"/>
            <a:ext cx="3332625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Evidenze: </a:t>
            </a:r>
            <a:r>
              <a:rPr lang="it-IT" sz="100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formati brevi (VET di due giorni, TTT online) su navi e simulatori esistenti</a:t>
            </a:r>
            <a:endParaRPr/>
          </a:p>
        </p:txBody>
      </p:sp>
      <p:sp>
        <p:nvSpPr>
          <p:cNvPr id="535" name="Google Shape;535;p19"/>
          <p:cNvSpPr/>
          <p:nvPr/>
        </p:nvSpPr>
        <p:spPr>
          <a:xfrm>
            <a:off x="4686000" y="3140000"/>
            <a:ext cx="3672625" cy="142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19"/>
          <p:cNvSpPr/>
          <p:nvPr/>
        </p:nvSpPr>
        <p:spPr>
          <a:xfrm>
            <a:off x="4856000" y="3300000"/>
            <a:ext cx="420000" cy="420000"/>
          </a:xfrm>
          <a:prstGeom prst="ellipse">
            <a:avLst/>
          </a:prstGeom>
          <a:solidFill>
            <a:srgbClr val="3B77D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537" name="Google Shape;537;p19"/>
          <p:cNvSpPr txBox="1"/>
          <p:nvPr/>
        </p:nvSpPr>
        <p:spPr>
          <a:xfrm>
            <a:off x="5406000" y="3300000"/>
            <a:ext cx="2812625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t-IT" sz="13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Sostenibilità</a:t>
            </a:r>
            <a:endParaRPr/>
          </a:p>
        </p:txBody>
      </p:sp>
      <p:sp>
        <p:nvSpPr>
          <p:cNvPr id="538" name="Google Shape;538;p19"/>
          <p:cNvSpPr txBox="1"/>
          <p:nvPr/>
        </p:nvSpPr>
        <p:spPr>
          <a:xfrm>
            <a:off x="4856000" y="3790000"/>
            <a:ext cx="3332625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I metodi proseguiranno oltre il progetto?</a:t>
            </a:r>
            <a:endParaRPr/>
          </a:p>
        </p:txBody>
      </p:sp>
      <p:sp>
        <p:nvSpPr>
          <p:cNvPr id="539" name="Google Shape;539;p19"/>
          <p:cNvSpPr txBox="1"/>
          <p:nvPr/>
        </p:nvSpPr>
        <p:spPr>
          <a:xfrm>
            <a:off x="4856000" y="4080000"/>
            <a:ext cx="3332625" cy="4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Evidenze: </a:t>
            </a:r>
            <a:r>
              <a:rPr lang="it-IT" sz="1000" b="0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formatori certificati e piattaforma e-learning: i partner continuano a erogare i corsi</a:t>
            </a:r>
            <a:endParaRPr/>
          </a:p>
        </p:txBody>
      </p:sp>
      <p:pic>
        <p:nvPicPr>
          <p:cNvPr id="540" name="Google Shape;540;p19" title="EN Co-funded by the EU_POS.jpg"/>
          <p:cNvPicPr preferRelativeResize="0"/>
          <p:nvPr/>
        </p:nvPicPr>
        <p:blipFill rotWithShape="1">
          <a:blip r:embed="rId3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19"/>
          <p:cNvPicPr preferRelativeResize="0"/>
          <p:nvPr/>
        </p:nvPicPr>
        <p:blipFill rotWithShape="1">
          <a:blip r:embed="rId6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0"/>
          <p:cNvSpPr txBox="1"/>
          <p:nvPr/>
        </p:nvSpPr>
        <p:spPr>
          <a:xfrm>
            <a:off x="785375" y="699200"/>
            <a:ext cx="7573250" cy="7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t-IT" sz="2500" b="1" i="0" u="none" strike="noStrike" cap="none">
                <a:solidFill>
                  <a:srgbClr val="3B77D6"/>
                </a:solidFill>
                <a:latin typeface="Fraunces"/>
                <a:ea typeface="Fraunces"/>
                <a:cs typeface="Fraunces"/>
                <a:sym typeface="Fraunces"/>
              </a:rPr>
              <a:t>Risultati chiave e messaggio finale</a:t>
            </a:r>
            <a:endParaRPr sz="2500" b="0" i="0" u="none" strike="noStrike" cap="none">
              <a:solidFill>
                <a:srgbClr val="3B77D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20"/>
          <p:cNvSpPr txBox="1"/>
          <p:nvPr/>
        </p:nvSpPr>
        <p:spPr>
          <a:xfrm>
            <a:off x="785375" y="1300000"/>
            <a:ext cx="7573250" cy="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100" b="0" i="1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Cosa realizza GREENPORT, in quattro numeri</a:t>
            </a:r>
            <a:endParaRPr/>
          </a:p>
        </p:txBody>
      </p:sp>
      <p:sp>
        <p:nvSpPr>
          <p:cNvPr id="550" name="Google Shape;550;p20"/>
          <p:cNvSpPr/>
          <p:nvPr/>
        </p:nvSpPr>
        <p:spPr>
          <a:xfrm>
            <a:off x="785375" y="1600000"/>
            <a:ext cx="1743312" cy="148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20"/>
          <p:cNvSpPr txBox="1"/>
          <p:nvPr/>
        </p:nvSpPr>
        <p:spPr>
          <a:xfrm>
            <a:off x="945375" y="1710000"/>
            <a:ext cx="142331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t-IT" sz="2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17</a:t>
            </a:r>
            <a:endParaRPr/>
          </a:p>
        </p:txBody>
      </p:sp>
      <p:sp>
        <p:nvSpPr>
          <p:cNvPr id="552" name="Google Shape;552;p20"/>
          <p:cNvSpPr txBox="1"/>
          <p:nvPr/>
        </p:nvSpPr>
        <p:spPr>
          <a:xfrm>
            <a:off x="945375" y="2260000"/>
            <a:ext cx="1423312" cy="7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buone pratiche validate, documentate da 18 casi studio</a:t>
            </a:r>
            <a:endParaRPr/>
          </a:p>
        </p:txBody>
      </p:sp>
      <p:sp>
        <p:nvSpPr>
          <p:cNvPr id="553" name="Google Shape;553;p20"/>
          <p:cNvSpPr/>
          <p:nvPr/>
        </p:nvSpPr>
        <p:spPr>
          <a:xfrm>
            <a:off x="2728687" y="1600000"/>
            <a:ext cx="1743312" cy="148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20"/>
          <p:cNvSpPr txBox="1"/>
          <p:nvPr/>
        </p:nvSpPr>
        <p:spPr>
          <a:xfrm>
            <a:off x="2888687" y="1710000"/>
            <a:ext cx="142331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t-IT" sz="2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555" name="Google Shape;555;p20"/>
          <p:cNvSpPr txBox="1"/>
          <p:nvPr/>
        </p:nvSpPr>
        <p:spPr>
          <a:xfrm>
            <a:off x="2888687" y="2260000"/>
            <a:ext cx="1423312" cy="7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percorsi formativi integrati: HEI, VET e formazione dei formatori</a:t>
            </a:r>
            <a:endParaRPr/>
          </a:p>
        </p:txBody>
      </p:sp>
      <p:sp>
        <p:nvSpPr>
          <p:cNvPr id="556" name="Google Shape;556;p20"/>
          <p:cNvSpPr/>
          <p:nvPr/>
        </p:nvSpPr>
        <p:spPr>
          <a:xfrm>
            <a:off x="4671999" y="1600000"/>
            <a:ext cx="1743312" cy="148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20"/>
          <p:cNvSpPr txBox="1"/>
          <p:nvPr/>
        </p:nvSpPr>
        <p:spPr>
          <a:xfrm>
            <a:off x="4831999" y="1710000"/>
            <a:ext cx="142331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t-IT" sz="2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3,6x</a:t>
            </a:r>
            <a:endParaRPr/>
          </a:p>
        </p:txBody>
      </p:sp>
      <p:sp>
        <p:nvSpPr>
          <p:cNvPr id="558" name="Google Shape;558;p20"/>
          <p:cNvSpPr txBox="1"/>
          <p:nvPr/>
        </p:nvSpPr>
        <p:spPr>
          <a:xfrm>
            <a:off x="4831999" y="2260000"/>
            <a:ext cx="1423312" cy="7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divario nel consumo orario tra operatori, a parità di nave e compito</a:t>
            </a:r>
            <a:endParaRPr/>
          </a:p>
        </p:txBody>
      </p:sp>
      <p:sp>
        <p:nvSpPr>
          <p:cNvPr id="559" name="Google Shape;559;p20"/>
          <p:cNvSpPr/>
          <p:nvPr/>
        </p:nvSpPr>
        <p:spPr>
          <a:xfrm>
            <a:off x="6615311" y="1600000"/>
            <a:ext cx="1743312" cy="1480000"/>
          </a:xfrm>
          <a:prstGeom prst="roundRect">
            <a:avLst>
              <a:gd name="adj" fmla="val 6000"/>
            </a:avLst>
          </a:prstGeom>
          <a:solidFill>
            <a:srgbClr val="F2F6FD"/>
          </a:solidFill>
          <a:ln w="9525" cap="flat" cmpd="sng">
            <a:solidFill>
              <a:srgbClr val="C7D9F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20"/>
          <p:cNvSpPr txBox="1"/>
          <p:nvPr/>
        </p:nvSpPr>
        <p:spPr>
          <a:xfrm>
            <a:off x="6775311" y="1710000"/>
            <a:ext cx="142331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it-IT" sz="2800" b="1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–8,2%</a:t>
            </a:r>
            <a:endParaRPr/>
          </a:p>
        </p:txBody>
      </p:sp>
      <p:sp>
        <p:nvSpPr>
          <p:cNvPr id="561" name="Google Shape;561;p20"/>
          <p:cNvSpPr txBox="1"/>
          <p:nvPr/>
        </p:nvSpPr>
        <p:spPr>
          <a:xfrm>
            <a:off x="6775311" y="2260000"/>
            <a:ext cx="1423312" cy="7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di carburante e CO</a:t>
            </a:r>
            <a:r>
              <a:rPr lang="it-IT" sz="1000" b="0" i="0" u="none" strike="noStrike" cap="none" baseline="-2500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it-IT" sz="1000" b="0" i="0" u="none" strike="noStrike" cap="none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 nella stessa manovra dopo la formazione (corso pilota VET)</a:t>
            </a:r>
            <a:endParaRPr/>
          </a:p>
        </p:txBody>
      </p:sp>
      <p:sp>
        <p:nvSpPr>
          <p:cNvPr id="562" name="Google Shape;562;p20"/>
          <p:cNvSpPr/>
          <p:nvPr/>
        </p:nvSpPr>
        <p:spPr>
          <a:xfrm>
            <a:off x="785375" y="3250000"/>
            <a:ext cx="7573250" cy="1060000"/>
          </a:xfrm>
          <a:prstGeom prst="roundRect">
            <a:avLst>
              <a:gd name="adj" fmla="val 6000"/>
            </a:avLst>
          </a:prstGeom>
          <a:solidFill>
            <a:srgbClr val="3B77D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20"/>
          <p:cNvSpPr txBox="1"/>
          <p:nvPr/>
        </p:nvSpPr>
        <p:spPr>
          <a:xfrm>
            <a:off x="1085375" y="3320000"/>
            <a:ext cx="6973250" cy="2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DCE7F8"/>
                </a:solidFill>
                <a:latin typeface="Montserrat"/>
                <a:ea typeface="Montserrat"/>
                <a:cs typeface="Montserrat"/>
                <a:sym typeface="Montserrat"/>
              </a:rPr>
              <a:t>MESSAGGIO FINALE</a:t>
            </a:r>
            <a:endParaRPr/>
          </a:p>
        </p:txBody>
      </p:sp>
      <p:sp>
        <p:nvSpPr>
          <p:cNvPr id="564" name="Google Shape;564;p20"/>
          <p:cNvSpPr txBox="1"/>
          <p:nvPr/>
        </p:nvSpPr>
        <p:spPr>
          <a:xfrm>
            <a:off x="1085375" y="3590000"/>
            <a:ext cx="6973250" cy="6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-IT" sz="15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Il cambiamento comportamentale è una leva di decarbonizzazione che i porti possono usare oggi: stesse navi, stessi compiti, meno carburante.</a:t>
            </a:r>
            <a:endParaRPr/>
          </a:p>
        </p:txBody>
      </p:sp>
      <p:sp>
        <p:nvSpPr>
          <p:cNvPr id="565" name="Google Shape;565;p20"/>
          <p:cNvSpPr txBox="1"/>
          <p:nvPr/>
        </p:nvSpPr>
        <p:spPr>
          <a:xfrm>
            <a:off x="785375" y="4420000"/>
            <a:ext cx="757325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it-IT" sz="1000" b="1" i="0" u="none" strike="noStrike" cap="none">
                <a:solidFill>
                  <a:srgbClr val="1F2D45"/>
                </a:solidFill>
                <a:latin typeface="Montserrat"/>
                <a:ea typeface="Montserrat"/>
                <a:cs typeface="Montserrat"/>
                <a:sym typeface="Montserrat"/>
              </a:rPr>
              <a:t>Corsi e materiali formativi: </a:t>
            </a:r>
            <a:r>
              <a:rPr lang="it-IT" sz="1000" b="0" i="0" u="none" strike="noStrike" cap="none">
                <a:solidFill>
                  <a:srgbClr val="3B77D6"/>
                </a:solidFill>
                <a:latin typeface="Montserrat"/>
                <a:ea typeface="Montserrat"/>
                <a:cs typeface="Montserrat"/>
                <a:sym typeface="Montserrat"/>
              </a:rPr>
              <a:t>www.greenportalliance.eu</a:t>
            </a:r>
            <a:endParaRPr/>
          </a:p>
        </p:txBody>
      </p:sp>
      <p:pic>
        <p:nvPicPr>
          <p:cNvPr id="566" name="Google Shape;566;p20" title="EN Co-funded by the EU_POS.jpg"/>
          <p:cNvPicPr preferRelativeResize="0"/>
          <p:nvPr/>
        </p:nvPicPr>
        <p:blipFill rotWithShape="1">
          <a:blip r:embed="rId3">
            <a:alphaModFix/>
          </a:blip>
          <a:srcRect t="5189" b="5189"/>
          <a:stretch/>
        </p:blipFill>
        <p:spPr>
          <a:xfrm>
            <a:off x="7049177" y="387077"/>
            <a:ext cx="1500447" cy="271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25" y="343700"/>
            <a:ext cx="1258880" cy="35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3463" y="342884"/>
            <a:ext cx="87082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0"/>
          <p:cNvPicPr preferRelativeResize="0"/>
          <p:nvPr/>
        </p:nvPicPr>
        <p:blipFill rotWithShape="1">
          <a:blip r:embed="rId6">
            <a:alphaModFix/>
          </a:blip>
          <a:srcRect t="4049"/>
          <a:stretch/>
        </p:blipFill>
        <p:spPr>
          <a:xfrm>
            <a:off x="5133087" y="342909"/>
            <a:ext cx="611605" cy="3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1"/>
          <p:cNvSpPr/>
          <p:nvPr/>
        </p:nvSpPr>
        <p:spPr>
          <a:xfrm>
            <a:off x="0" y="3563175"/>
            <a:ext cx="9165300" cy="1580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21"/>
          <p:cNvSpPr txBox="1"/>
          <p:nvPr/>
        </p:nvSpPr>
        <p:spPr>
          <a:xfrm>
            <a:off x="340500" y="2310300"/>
            <a:ext cx="8541900" cy="17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info@greenportalliance.eu               www.greenportalliance.eu 	        </a:t>
            </a:r>
            <a:endParaRPr sz="9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t-IT" sz="9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greenportalliances	greenport-alliances	greenport.alliances</a:t>
            </a:r>
            <a:endParaRPr sz="9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6" name="Google Shape;576;p21"/>
          <p:cNvSpPr txBox="1">
            <a:spLocks noGrp="1"/>
          </p:cNvSpPr>
          <p:nvPr>
            <p:ph type="subTitle" idx="4294967295"/>
          </p:nvPr>
        </p:nvSpPr>
        <p:spPr>
          <a:xfrm>
            <a:off x="2252550" y="1180000"/>
            <a:ext cx="46389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5"/>
              <a:buFont typeface="Poppins Light"/>
              <a:buNone/>
            </a:pPr>
            <a:r>
              <a:rPr lang="it-IT" sz="22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Grazie per l’attenzione</a:t>
            </a:r>
            <a:endParaRPr sz="1975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5"/>
              <a:buFont typeface="Poppins Light"/>
              <a:buNone/>
            </a:pPr>
            <a:endParaRPr sz="15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7" name="Google Shape;577;p21"/>
          <p:cNvSpPr txBox="1"/>
          <p:nvPr/>
        </p:nvSpPr>
        <p:spPr>
          <a:xfrm>
            <a:off x="575850" y="4226725"/>
            <a:ext cx="7992300" cy="5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1" i="0" u="none" strike="noStrike" cap="non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Esclusione di responsabilità</a:t>
            </a:r>
            <a:r>
              <a:rPr lang="it-IT" sz="800" b="0" i="0" u="none" strike="noStrike" cap="non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endParaRPr sz="800" b="0" i="0" u="none" strike="noStrike" cap="none">
              <a:solidFill>
                <a:srgbClr val="21212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it-IT" sz="800" b="0" i="0" u="none" strike="noStrike" cap="none">
                <a:solidFill>
                  <a:srgbClr val="212121"/>
                </a:solidFill>
                <a:latin typeface="Montserrat"/>
                <a:ea typeface="Montserrat"/>
                <a:cs typeface="Montserrat"/>
                <a:sym typeface="Montserrat"/>
              </a:rPr>
              <a:t>Il presente progetto è finanziato con il sostegno della Commissione europea. L’autore è il solo responsabile di questa pubblicazione e la Commissione declina ogni responsabilità sull’uso che potrà essere fatto delle informazioni in essa contenute.</a:t>
            </a:r>
            <a:endParaRPr sz="800" b="0" i="0" u="none" strike="noStrike" cap="none">
              <a:solidFill>
                <a:srgbClr val="21212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78" name="Google Shape;578;p21"/>
          <p:cNvCxnSpPr/>
          <p:nvPr/>
        </p:nvCxnSpPr>
        <p:spPr>
          <a:xfrm>
            <a:off x="4252000" y="1720000"/>
            <a:ext cx="640000" cy="0"/>
          </a:xfrm>
          <a:prstGeom prst="straightConnector1">
            <a:avLst/>
          </a:prstGeom>
          <a:noFill/>
          <a:ln w="12700" cap="flat" cmpd="sng">
            <a:solidFill>
              <a:srgbClr val="FFFFFF">
                <a:alpha val="70196"/>
              </a:srgb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9" name="Google Shape;579;p21"/>
          <p:cNvSpPr txBox="1"/>
          <p:nvPr/>
        </p:nvSpPr>
        <p:spPr>
          <a:xfrm>
            <a:off x="57600" y="1840688"/>
            <a:ext cx="5998400" cy="8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t-IT" sz="15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Marco Ferretti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Professore Ordinario di Economia e Gestione delle Imprese</a:t>
            </a:r>
            <a:br>
              <a:rPr lang="it-IT" sz="105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it-IT" sz="105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Università degli Studi di Napoli Parthenope</a:t>
            </a:r>
            <a:br>
              <a:rPr lang="it-IT" sz="105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it-IT" sz="105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Presidente della MAR.TE. S.c.ar.l.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E-mail: </a:t>
            </a:r>
            <a:r>
              <a:rPr lang="it-IT" sz="105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marco.ferretti@uniparthenope.it     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it-IT" sz="105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Tel.: </a:t>
            </a:r>
            <a:r>
              <a:rPr lang="it-IT" sz="105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+39 335 5889237</a:t>
            </a:r>
            <a:endParaRPr dirty="0"/>
          </a:p>
        </p:txBody>
      </p:sp>
      <p:pic>
        <p:nvPicPr>
          <p:cNvPr id="580" name="Google Shape;580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8021" y="3061049"/>
            <a:ext cx="145690" cy="155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38604" y="3098407"/>
            <a:ext cx="145690" cy="155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8830" y="3312118"/>
            <a:ext cx="145690" cy="155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85550" y="3294022"/>
            <a:ext cx="156097" cy="166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2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37239" y="477076"/>
            <a:ext cx="2290826" cy="67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2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272665" y="3323859"/>
            <a:ext cx="131950" cy="13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21" title="EN_Co-fundedbytheEU_RGB_Monochrome.png"/>
          <p:cNvPicPr preferRelativeResize="0"/>
          <p:nvPr/>
        </p:nvPicPr>
        <p:blipFill rotWithShape="1">
          <a:blip r:embed="rId10">
            <a:alphaModFix/>
          </a:blip>
          <a:srcRect t="1400" b="1409"/>
          <a:stretch/>
        </p:blipFill>
        <p:spPr>
          <a:xfrm>
            <a:off x="3687526" y="3802787"/>
            <a:ext cx="1696077" cy="3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1550" y="3690540"/>
            <a:ext cx="1432798" cy="592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1"/>
          <p:cNvPicPr preferRelativeResize="0"/>
          <p:nvPr/>
        </p:nvPicPr>
        <p:blipFill rotWithShape="1">
          <a:blip r:embed="rId12">
            <a:alphaModFix/>
          </a:blip>
          <a:srcRect t="4047"/>
          <a:stretch/>
        </p:blipFill>
        <p:spPr>
          <a:xfrm>
            <a:off x="7813403" y="3689702"/>
            <a:ext cx="1009147" cy="59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677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006778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each Day">
  <a:themeElements>
    <a:clrScheme name="Beach Day">
      <a:dk1>
        <a:srgbClr val="00677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006778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3673</Words>
  <Application>Microsoft Office PowerPoint</Application>
  <PresentationFormat>Presentazione su schermo (16:9)</PresentationFormat>
  <Paragraphs>342</Paragraphs>
  <Slides>21</Slides>
  <Notes>21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21</vt:i4>
      </vt:variant>
    </vt:vector>
  </HeadingPairs>
  <TitlesOfParts>
    <vt:vector size="31" baseType="lpstr">
      <vt:lpstr>Source Code Pro</vt:lpstr>
      <vt:lpstr>Fraunces</vt:lpstr>
      <vt:lpstr>Fraunces SemiBold</vt:lpstr>
      <vt:lpstr>Noto Sans Symbols</vt:lpstr>
      <vt:lpstr>Poppins Light</vt:lpstr>
      <vt:lpstr>Poppins</vt:lpstr>
      <vt:lpstr>Arial</vt:lpstr>
      <vt:lpstr>Montserrat</vt:lpstr>
      <vt:lpstr>Beach Day</vt:lpstr>
      <vt:lpstr>1_Beach Day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Luca Porcaro</cp:lastModifiedBy>
  <cp:revision>10</cp:revision>
  <dcterms:modified xsi:type="dcterms:W3CDTF">2026-10-28T22:20:09Z</dcterms:modified>
</cp:coreProperties>
</file>